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mp4" ContentType="video/mp4"/>
  <Default Extension="jpeg" ContentType="image/jpeg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54"/>
  </p:notesMasterIdLst>
  <p:sldIdLst>
    <p:sldId id="256" r:id="rId2"/>
    <p:sldId id="300" r:id="rId3"/>
    <p:sldId id="299" r:id="rId4"/>
    <p:sldId id="301" r:id="rId5"/>
    <p:sldId id="257" r:id="rId6"/>
    <p:sldId id="261" r:id="rId7"/>
    <p:sldId id="302" r:id="rId8"/>
    <p:sldId id="304" r:id="rId9"/>
    <p:sldId id="305" r:id="rId10"/>
    <p:sldId id="306" r:id="rId11"/>
    <p:sldId id="307" r:id="rId12"/>
    <p:sldId id="308" r:id="rId13"/>
    <p:sldId id="258" r:id="rId14"/>
    <p:sldId id="280" r:id="rId15"/>
    <p:sldId id="281" r:id="rId16"/>
    <p:sldId id="309" r:id="rId17"/>
    <p:sldId id="310" r:id="rId18"/>
    <p:sldId id="314" r:id="rId19"/>
    <p:sldId id="259" r:id="rId20"/>
    <p:sldId id="260" r:id="rId21"/>
    <p:sldId id="263" r:id="rId22"/>
    <p:sldId id="264" r:id="rId23"/>
    <p:sldId id="293" r:id="rId24"/>
    <p:sldId id="294" r:id="rId25"/>
    <p:sldId id="295" r:id="rId26"/>
    <p:sldId id="296" r:id="rId27"/>
    <p:sldId id="297" r:id="rId28"/>
    <p:sldId id="267" r:id="rId29"/>
    <p:sldId id="288" r:id="rId30"/>
    <p:sldId id="311" r:id="rId31"/>
    <p:sldId id="289" r:id="rId32"/>
    <p:sldId id="312" r:id="rId33"/>
    <p:sldId id="313" r:id="rId34"/>
    <p:sldId id="283" r:id="rId35"/>
    <p:sldId id="262" r:id="rId36"/>
    <p:sldId id="265" r:id="rId37"/>
    <p:sldId id="298" r:id="rId38"/>
    <p:sldId id="284" r:id="rId39"/>
    <p:sldId id="285" r:id="rId40"/>
    <p:sldId id="286" r:id="rId41"/>
    <p:sldId id="287" r:id="rId42"/>
    <p:sldId id="270" r:id="rId43"/>
    <p:sldId id="271" r:id="rId44"/>
    <p:sldId id="269" r:id="rId45"/>
    <p:sldId id="273" r:id="rId46"/>
    <p:sldId id="290" r:id="rId47"/>
    <p:sldId id="315" r:id="rId48"/>
    <p:sldId id="274" r:id="rId49"/>
    <p:sldId id="275" r:id="rId50"/>
    <p:sldId id="278" r:id="rId51"/>
    <p:sldId id="279" r:id="rId52"/>
    <p:sldId id="291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FFFF"/>
    <a:srgbClr val="0070C0"/>
    <a:srgbClr val="6F6F74"/>
    <a:srgbClr val="F6AC60"/>
    <a:srgbClr val="2A82BB"/>
    <a:srgbClr val="ED5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85635"/>
  </p:normalViewPr>
  <p:slideViewPr>
    <p:cSldViewPr snapToGrid="0" snapToObjects="1">
      <p:cViewPr>
        <p:scale>
          <a:sx n="83" d="100"/>
          <a:sy n="83" d="100"/>
        </p:scale>
        <p:origin x="680" y="712"/>
      </p:cViewPr>
      <p:guideLst/>
    </p:cSldViewPr>
  </p:slideViewPr>
  <p:outlineViewPr>
    <p:cViewPr>
      <p:scale>
        <a:sx n="33" d="100"/>
        <a:sy n="33" d="100"/>
      </p:scale>
      <p:origin x="0" y="-136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3051D5-30A5-BB4A-BC7E-4E39E7499FFD}" type="datetimeFigureOut">
              <a:rPr lang="en-US" smtClean="0"/>
              <a:t>4/11/16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B1C31-80D6-1C44-B9C3-B0DA09B0C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974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1C31-80D6-1C44-B9C3-B0DA09B0C6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352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1C31-80D6-1C44-B9C3-B0DA09B0C6D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3209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Notes:</a:t>
            </a:r>
            <a:r>
              <a:rPr lang="en-US" baseline="0" dirty="0" smtClean="0"/>
              <a:t> Uses ASE-4.000MHZ-LC-T (+/- 50 ppm)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1C31-80D6-1C44-B9C3-B0DA09B0C6D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803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Technique used: “Robust Uncertainty</a:t>
            </a:r>
            <a:r>
              <a:rPr lang="en-US" baseline="0" dirty="0" smtClean="0"/>
              <a:t> Principles: Exact Signal Reconstruction from Highly Incomplete Frequency Information” (Convex optimization problem)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1C31-80D6-1C44-B9C3-B0DA09B0C6D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97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1C31-80D6-1C44-B9C3-B0DA09B0C6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6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 precision localization </a:t>
            </a:r>
            <a:r>
              <a:rPr lang="en-US" dirty="0" err="1" smtClean="0"/>
              <a:t>syst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1C31-80D6-1C44-B9C3-B0DA09B0C6D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404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Dron</a:t>
            </a:r>
            <a:r>
              <a:rPr lang="en-US" baseline="0" dirty="0" smtClean="0"/>
              <a:t>e -&gt; delivery drone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Attestation -&gt; unlock office, pay for coffee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1C31-80D6-1C44-B9C3-B0DA09B0C6D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438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Smaller is better</a:t>
            </a:r>
          </a:p>
          <a:p>
            <a:r>
              <a:rPr lang="en-US" dirty="0" smtClean="0"/>
              <a:t>Harmonium focuses</a:t>
            </a:r>
            <a:r>
              <a:rPr lang="en-US" baseline="0" dirty="0" smtClean="0"/>
              <a:t> on tag metrics and localization accuracy, where it excels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1C31-80D6-1C44-B9C3-B0DA09B0C6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947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2015 Localization Competition results</a:t>
            </a:r>
          </a:p>
          <a:p>
            <a:pPr lvl="1"/>
            <a:r>
              <a:rPr lang="en-US" dirty="0" smtClean="0"/>
              <a:t>Comparison: Accuracy vs. BW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1C31-80D6-1C44-B9C3-B0DA09B0C6D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242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2015 Localization Competition results</a:t>
            </a:r>
          </a:p>
          <a:p>
            <a:pPr lvl="1"/>
            <a:r>
              <a:rPr lang="en-US" dirty="0" smtClean="0"/>
              <a:t>Comparison: Accuracy vs. BW</a:t>
            </a:r>
          </a:p>
          <a:p>
            <a:endParaRPr lang="en-US" dirty="0" smtClean="0"/>
          </a:p>
          <a:p>
            <a:r>
              <a:rPr lang="en-US" dirty="0" smtClean="0"/>
              <a:t>Rewrite</a:t>
            </a:r>
            <a:r>
              <a:rPr lang="en-US" baseline="0" dirty="0" smtClean="0"/>
              <a:t> titles to make sense, thrown off 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1C31-80D6-1C44-B9C3-B0DA09B0C6D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056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2015 Localization Competition results</a:t>
            </a:r>
          </a:p>
          <a:p>
            <a:pPr lvl="1"/>
            <a:r>
              <a:rPr lang="en-US" dirty="0" smtClean="0"/>
              <a:t>Comparison: Accuracy vs. BW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1C31-80D6-1C44-B9C3-B0DA09B0C6D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79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in frequency domain duals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1C31-80D6-1C44-B9C3-B0DA09B0C6D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935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DB4DF549-44EB-A84E-B4D6-F66460678B31}" type="datetime1">
              <a:rPr lang="en-US" smtClean="0"/>
              <a:t>4/12/16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8EA3E-933C-FC4E-995E-B627D498A08C}" type="datetime1">
              <a:rPr lang="en-US" smtClean="0"/>
              <a:t>4/12/16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2E144-1C08-3B47-9E96-75B15A0AB3BE}" type="datetime1">
              <a:rPr lang="en-US" smtClean="0"/>
              <a:t>4/12/16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D897F-68F7-EB42-AE2B-B6671D557E8D}" type="datetime1">
              <a:rPr lang="en-US" smtClean="0"/>
              <a:t>4/12/16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0A2B-CFE3-1A43-8E21-64265DA8E46F}" type="datetime1">
              <a:rPr lang="en-US" smtClean="0"/>
              <a:t>4/12/16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74D0D-ADC1-3542-83FF-2B271F12F954}" type="datetime1">
              <a:rPr lang="en-US" smtClean="0"/>
              <a:t>4/12/16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60410-791D-9549-BE7A-3AD026BCCC59}" type="datetime1">
              <a:rPr lang="en-US" smtClean="0"/>
              <a:t>4/12/16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A87F7-9D2A-1944-B5D9-BBA27ADD45F7}" type="datetime1">
              <a:rPr lang="en-US" smtClean="0"/>
              <a:t>4/12/16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32FEB-4385-8046-99A0-E689D206751E}" type="datetime1">
              <a:rPr lang="en-US" smtClean="0"/>
              <a:t>4/12/16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4892A-B8E0-B145-AC4F-2D2C08032F27}" type="datetime1">
              <a:rPr lang="en-US" smtClean="0"/>
              <a:t>4/12/16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CD2C0-33B6-6847-B448-2041F36853FE}" type="datetime1">
              <a:rPr lang="en-US" smtClean="0"/>
              <a:t>4/12/16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1A46047B-0D09-7747-92C9-B78337262B1D}" type="datetime1">
              <a:rPr lang="en-US" smtClean="0"/>
              <a:t>4/12/16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5.png"/><Relationship Id="rId5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1.emf"/><Relationship Id="rId5" Type="http://schemas.openxmlformats.org/officeDocument/2006/relationships/image" Target="../media/image5.png"/><Relationship Id="rId6" Type="http://schemas.microsoft.com/office/2007/relationships/hdphoto" Target="../media/hdphoto3.wdp"/><Relationship Id="rId7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5.png"/><Relationship Id="rId5" Type="http://schemas.microsoft.com/office/2007/relationships/hdphoto" Target="../media/hdphoto3.wdp"/><Relationship Id="rId6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1" Type="http://schemas.microsoft.com/office/2007/relationships/hdphoto" Target="../media/hdphoto7.wdp"/><Relationship Id="rId12" Type="http://schemas.openxmlformats.org/officeDocument/2006/relationships/image" Target="../media/image30.png"/><Relationship Id="rId13" Type="http://schemas.microsoft.com/office/2007/relationships/hdphoto" Target="../media/hdphoto8.wdp"/><Relationship Id="rId14" Type="http://schemas.openxmlformats.org/officeDocument/2006/relationships/image" Target="../media/image31.png"/><Relationship Id="rId15" Type="http://schemas.microsoft.com/office/2007/relationships/hdphoto" Target="../media/hdphoto9.wdp"/><Relationship Id="rId16" Type="http://schemas.openxmlformats.org/officeDocument/2006/relationships/image" Target="../media/image32.png"/><Relationship Id="rId17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Relationship Id="rId3" Type="http://schemas.openxmlformats.org/officeDocument/2006/relationships/image" Target="../media/image24.tiff"/><Relationship Id="rId4" Type="http://schemas.openxmlformats.org/officeDocument/2006/relationships/image" Target="../media/image25.png"/><Relationship Id="rId5" Type="http://schemas.microsoft.com/office/2007/relationships/hdphoto" Target="../media/hdphoto5.wdp"/><Relationship Id="rId6" Type="http://schemas.openxmlformats.org/officeDocument/2006/relationships/image" Target="../media/image26.tiff"/><Relationship Id="rId7" Type="http://schemas.openxmlformats.org/officeDocument/2006/relationships/image" Target="../media/image27.png"/><Relationship Id="rId8" Type="http://schemas.microsoft.com/office/2007/relationships/hdphoto" Target="../media/hdphoto6.wdp"/><Relationship Id="rId9" Type="http://schemas.openxmlformats.org/officeDocument/2006/relationships/image" Target="../media/image28.tiff"/><Relationship Id="rId10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microsoft.com/office/2007/relationships/hdphoto" Target="../media/hdphoto11.wdp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4" Type="http://schemas.openxmlformats.org/officeDocument/2006/relationships/image" Target="../media/image37.emf"/><Relationship Id="rId5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6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Relationship Id="rId3" Type="http://schemas.openxmlformats.org/officeDocument/2006/relationships/image" Target="../media/image44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Relationship Id="rId3" Type="http://schemas.openxmlformats.org/officeDocument/2006/relationships/image" Target="../media/image4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Relationship Id="rId3" Type="http://schemas.openxmlformats.org/officeDocument/2006/relationships/image" Target="../media/image46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Relationship Id="rId3" Type="http://schemas.openxmlformats.org/officeDocument/2006/relationships/image" Target="../media/image47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tiff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38.emf"/><Relationship Id="rId5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38.emf"/><Relationship Id="rId5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38.emf"/><Relationship Id="rId5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38.emf"/><Relationship Id="rId5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5.png"/><Relationship Id="rId5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38.emf"/><Relationship Id="rId5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38.emf"/><Relationship Id="rId5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60.emf"/><Relationship Id="rId5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64.emf"/><Relationship Id="rId5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66.jpg"/><Relationship Id="rId5" Type="http://schemas.openxmlformats.org/officeDocument/2006/relationships/image" Target="../media/image67.png"/><Relationship Id="rId6" Type="http://schemas.microsoft.com/office/2007/relationships/hdphoto" Target="../media/hdphoto1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4" Type="http://schemas.openxmlformats.org/officeDocument/2006/relationships/image" Target="../media/image70.emf"/><Relationship Id="rId5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23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4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5" Type="http://schemas.openxmlformats.org/officeDocument/2006/relationships/image" Target="../media/image5.png"/><Relationship Id="rId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4" Type="http://schemas.openxmlformats.org/officeDocument/2006/relationships/image" Target="../media/image77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jpeg"/><Relationship Id="rId6" Type="http://schemas.openxmlformats.org/officeDocument/2006/relationships/image" Target="../media/image9.png"/><Relationship Id="rId7" Type="http://schemas.microsoft.com/office/2007/relationships/hdphoto" Target="../media/hdphoto4.wdp"/><Relationship Id="rId8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5.png"/><Relationship Id="rId5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5.png"/><Relationship Id="rId5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-155448"/>
            <a:ext cx="9418320" cy="4041648"/>
          </a:xfrm>
        </p:spPr>
        <p:txBody>
          <a:bodyPr>
            <a:normAutofit/>
          </a:bodyPr>
          <a:lstStyle/>
          <a:p>
            <a:r>
              <a:rPr lang="en-US" dirty="0" smtClean="0"/>
              <a:t>Harmonium: </a:t>
            </a:r>
            <a:br>
              <a:rPr lang="en-US" dirty="0" smtClean="0"/>
            </a:br>
            <a:r>
              <a:rPr lang="en-US" sz="3600" dirty="0" smtClean="0"/>
              <a:t>Asymmetric, </a:t>
            </a:r>
            <a:r>
              <a:rPr lang="en-US" sz="3600" dirty="0" err="1" smtClean="0"/>
              <a:t>Bandstitched</a:t>
            </a:r>
            <a:r>
              <a:rPr lang="en-US" sz="3600" dirty="0" smtClean="0"/>
              <a:t> UWB for Fast, Accurate, and Robust Indoor Localization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Benjamin Kempke	</a:t>
            </a:r>
            <a:br>
              <a:rPr lang="en-US" dirty="0" smtClean="0"/>
            </a:br>
            <a:r>
              <a:rPr lang="en-US" dirty="0" smtClean="0"/>
              <a:t>Pat </a:t>
            </a:r>
            <a:r>
              <a:rPr lang="en-US" dirty="0" err="1" smtClean="0"/>
              <a:t>Pannuto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Prabal</a:t>
            </a:r>
            <a:r>
              <a:rPr lang="en-US" dirty="0" smtClean="0"/>
              <a:t> Dutta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University of Michigan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263660" y="4802388"/>
            <a:ext cx="9418320" cy="1691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IPSN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4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Multilateration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Time-Difference-of-Arrival </a:t>
            </a:r>
            <a:r>
              <a:rPr lang="en-US" dirty="0" smtClean="0"/>
              <a:t>to Location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2062586"/>
            <a:ext cx="8789625" cy="37844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3750" y1="12235" x2="19643" y2="2372"/>
                        <a14:foregroundMark x1="20357" y1="43196" x2="20000" y2="97378"/>
                        <a14:foregroundMark x1="12857" y1="49064" x2="13750" y2="98876"/>
                        <a14:foregroundMark x1="30536" y1="48315" x2="31250" y2="98252"/>
                        <a14:foregroundMark x1="23750" y1="71411" x2="18571" y2="72285"/>
                        <a14:backgroundMark x1="45179" y1="66292" x2="64286" y2="37828"/>
                        <a14:backgroundMark x1="4286" y1="3620" x2="8036" y2="11236"/>
                        <a14:backgroundMark x1="4643" y1="93633" x2="4643" y2="671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51986"/>
          <a:stretch/>
        </p:blipFill>
        <p:spPr>
          <a:xfrm>
            <a:off x="4994715" y="3492668"/>
            <a:ext cx="411004" cy="12244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3750" y1="12235" x2="19643" y2="2372"/>
                        <a14:foregroundMark x1="20357" y1="43196" x2="20000" y2="97378"/>
                        <a14:foregroundMark x1="12857" y1="49064" x2="13750" y2="98876"/>
                        <a14:foregroundMark x1="30536" y1="48315" x2="31250" y2="98252"/>
                        <a14:foregroundMark x1="23750" y1="71411" x2="18571" y2="72285"/>
                        <a14:backgroundMark x1="45179" y1="66292" x2="64286" y2="37828"/>
                        <a14:backgroundMark x1="4286" y1="3620" x2="8036" y2="11236"/>
                        <a14:backgroundMark x1="4643" y1="93633" x2="4643" y2="671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9594" y="1812124"/>
            <a:ext cx="840850" cy="1202716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24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221 -0.24352 C -0.03607 -0.17685 0.03021 -0.11019 0.03021 -0.04352 C 0.03021 0.02315 -0.10221 0.15648 -0.10221 0.15648 " pathEditMode="relative" ptsTypes="A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00"/>
                            </p:stCondLst>
                            <p:childTnLst>
                              <p:par>
                                <p:cTn id="18" presetID="0" presetClass="path" presetSubtype="0" accel="50000" decel="5000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6.66667E-6 2.59259E-6 C -0.05794 0.05393 -0.11601 0.10787 -0.11406 0.17083 C -0.1121 0.2338 -0.01809 0.35417 0.01173 0.37755 " pathEditMode="relative" ptsTypes="AAA">
                                      <p:cBhvr>
                                        <p:cTn id="1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722" y="2036828"/>
            <a:ext cx="9178485" cy="39518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Multilateration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Time-of-Arrival to Location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3750" y1="12235" x2="19643" y2="2372"/>
                        <a14:foregroundMark x1="20357" y1="43196" x2="20000" y2="97378"/>
                        <a14:foregroundMark x1="12857" y1="49064" x2="13750" y2="98876"/>
                        <a14:foregroundMark x1="30536" y1="48315" x2="31250" y2="98252"/>
                        <a14:foregroundMark x1="23750" y1="71411" x2="18571" y2="72285"/>
                        <a14:backgroundMark x1="45179" y1="66292" x2="64286" y2="37828"/>
                        <a14:backgroundMark x1="4286" y1="3620" x2="8036" y2="11236"/>
                        <a14:backgroundMark x1="4643" y1="93633" x2="4643" y2="671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3571" y="2036828"/>
            <a:ext cx="1510874" cy="2161089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72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real world, it is hard to accurately measure these distances</a:t>
            </a:r>
            <a:endParaRPr lang="en-US" dirty="0"/>
          </a:p>
        </p:txBody>
      </p:sp>
      <p:sp>
        <p:nvSpPr>
          <p:cNvPr id="15" name="Freeform 14"/>
          <p:cNvSpPr/>
          <p:nvPr/>
        </p:nvSpPr>
        <p:spPr>
          <a:xfrm rot="5400000">
            <a:off x="2547329" y="2408299"/>
            <a:ext cx="3992001" cy="3356110"/>
          </a:xfrm>
          <a:custGeom>
            <a:avLst/>
            <a:gdLst>
              <a:gd name="connsiteX0" fmla="*/ 79962 w 3992001"/>
              <a:gd name="connsiteY0" fmla="*/ 2859164 h 3356110"/>
              <a:gd name="connsiteX1" fmla="*/ 2089066 w 3992001"/>
              <a:gd name="connsiteY1" fmla="*/ 54 h 3356110"/>
              <a:gd name="connsiteX2" fmla="*/ 3943624 w 3992001"/>
              <a:gd name="connsiteY2" fmla="*/ 2781891 h 3356110"/>
              <a:gd name="connsiteX3" fmla="*/ 3338317 w 3992001"/>
              <a:gd name="connsiteY3" fmla="*/ 3168257 h 3356110"/>
              <a:gd name="connsiteX4" fmla="*/ 2140581 w 3992001"/>
              <a:gd name="connsiteY4" fmla="*/ 1481125 h 3356110"/>
              <a:gd name="connsiteX5" fmla="*/ 569359 w 3992001"/>
              <a:gd name="connsiteY5" fmla="*/ 3232651 h 3356110"/>
              <a:gd name="connsiteX6" fmla="*/ 79962 w 3992001"/>
              <a:gd name="connsiteY6" fmla="*/ 2859164 h 3356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92001" h="3356110">
                <a:moveTo>
                  <a:pt x="79962" y="2859164"/>
                </a:moveTo>
                <a:cubicBezTo>
                  <a:pt x="333246" y="2320398"/>
                  <a:pt x="1445122" y="12933"/>
                  <a:pt x="2089066" y="54"/>
                </a:cubicBezTo>
                <a:cubicBezTo>
                  <a:pt x="2733010" y="-12825"/>
                  <a:pt x="3735416" y="2253857"/>
                  <a:pt x="3943624" y="2781891"/>
                </a:cubicBezTo>
                <a:cubicBezTo>
                  <a:pt x="4151832" y="3309925"/>
                  <a:pt x="3638824" y="3385051"/>
                  <a:pt x="3338317" y="3168257"/>
                </a:cubicBezTo>
                <a:cubicBezTo>
                  <a:pt x="3037810" y="2951463"/>
                  <a:pt x="2602074" y="1470393"/>
                  <a:pt x="2140581" y="1481125"/>
                </a:cubicBezTo>
                <a:cubicBezTo>
                  <a:pt x="1679088" y="1491857"/>
                  <a:pt x="912795" y="3007271"/>
                  <a:pt x="569359" y="3232651"/>
                </a:cubicBezTo>
                <a:cubicBezTo>
                  <a:pt x="225923" y="3458031"/>
                  <a:pt x="-173322" y="3397930"/>
                  <a:pt x="79962" y="2859164"/>
                </a:cubicBezTo>
                <a:close/>
              </a:path>
            </a:pathLst>
          </a:cu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 rot="16200000">
            <a:off x="4786109" y="2408299"/>
            <a:ext cx="3992001" cy="3356110"/>
          </a:xfrm>
          <a:custGeom>
            <a:avLst/>
            <a:gdLst>
              <a:gd name="connsiteX0" fmla="*/ 79962 w 3992001"/>
              <a:gd name="connsiteY0" fmla="*/ 2859164 h 3356110"/>
              <a:gd name="connsiteX1" fmla="*/ 2089066 w 3992001"/>
              <a:gd name="connsiteY1" fmla="*/ 54 h 3356110"/>
              <a:gd name="connsiteX2" fmla="*/ 3943624 w 3992001"/>
              <a:gd name="connsiteY2" fmla="*/ 2781891 h 3356110"/>
              <a:gd name="connsiteX3" fmla="*/ 3338317 w 3992001"/>
              <a:gd name="connsiteY3" fmla="*/ 3168257 h 3356110"/>
              <a:gd name="connsiteX4" fmla="*/ 2140581 w 3992001"/>
              <a:gd name="connsiteY4" fmla="*/ 1481125 h 3356110"/>
              <a:gd name="connsiteX5" fmla="*/ 569359 w 3992001"/>
              <a:gd name="connsiteY5" fmla="*/ 3232651 h 3356110"/>
              <a:gd name="connsiteX6" fmla="*/ 79962 w 3992001"/>
              <a:gd name="connsiteY6" fmla="*/ 2859164 h 3356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92001" h="3356110">
                <a:moveTo>
                  <a:pt x="79962" y="2859164"/>
                </a:moveTo>
                <a:cubicBezTo>
                  <a:pt x="333246" y="2320398"/>
                  <a:pt x="1445122" y="12933"/>
                  <a:pt x="2089066" y="54"/>
                </a:cubicBezTo>
                <a:cubicBezTo>
                  <a:pt x="2733010" y="-12825"/>
                  <a:pt x="3735416" y="2253857"/>
                  <a:pt x="3943624" y="2781891"/>
                </a:cubicBezTo>
                <a:cubicBezTo>
                  <a:pt x="4151832" y="3309925"/>
                  <a:pt x="3638824" y="3385051"/>
                  <a:pt x="3338317" y="3168257"/>
                </a:cubicBezTo>
                <a:cubicBezTo>
                  <a:pt x="3037810" y="2951463"/>
                  <a:pt x="2602074" y="1470393"/>
                  <a:pt x="2140581" y="1481125"/>
                </a:cubicBezTo>
                <a:cubicBezTo>
                  <a:pt x="1679088" y="1491857"/>
                  <a:pt x="912795" y="3007271"/>
                  <a:pt x="569359" y="3232651"/>
                </a:cubicBezTo>
                <a:cubicBezTo>
                  <a:pt x="225923" y="3458031"/>
                  <a:pt x="-173322" y="3397930"/>
                  <a:pt x="79962" y="2859164"/>
                </a:cubicBezTo>
                <a:close/>
              </a:path>
            </a:pathLst>
          </a:cu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3750" y1="12235" x2="19643" y2="2372"/>
                        <a14:foregroundMark x1="20357" y1="43196" x2="20000" y2="97378"/>
                        <a14:foregroundMark x1="12857" y1="49064" x2="13750" y2="98876"/>
                        <a14:foregroundMark x1="30536" y1="48315" x2="31250" y2="98252"/>
                        <a14:foregroundMark x1="23750" y1="71411" x2="18571" y2="72285"/>
                        <a14:backgroundMark x1="45179" y1="66292" x2="64286" y2="37828"/>
                        <a14:backgroundMark x1="4286" y1="3620" x2="8036" y2="11236"/>
                        <a14:backgroundMark x1="4643" y1="93633" x2="4643" y2="671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2434" y="2830230"/>
            <a:ext cx="767344" cy="109757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5781" y1="8713" x2="48906" y2="3762"/>
                        <a14:foregroundMark x1="92656" y1="92673" x2="81250" y2="72871"/>
                        <a14:foregroundMark x1="75000" y1="76634" x2="74375" y2="69505"/>
                        <a14:foregroundMark x1="29219" y1="75050" x2="25625" y2="78416"/>
                        <a14:foregroundMark x1="21250" y1="76832" x2="14063" y2="83762"/>
                        <a14:foregroundMark x1="21406" y1="88515" x2="15000" y2="74653"/>
                        <a14:foregroundMark x1="10625" y1="92673" x2="8438" y2="77624"/>
                        <a14:foregroundMark x1="45469" y1="90693" x2="45469" y2="83960"/>
                        <a14:foregroundMark x1="48281" y1="90099" x2="48281" y2="83762"/>
                        <a14:foregroundMark x1="46563" y1="31485" x2="46719" y2="25941"/>
                        <a14:foregroundMark x1="50938" y1="31287" x2="51406" y2="24554"/>
                        <a14:backgroundMark x1="48125" y1="396" x2="55469" y2="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3257" y="3303227"/>
            <a:ext cx="1724795" cy="136097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5781" y1="8713" x2="48906" y2="3762"/>
                        <a14:foregroundMark x1="92656" y1="92673" x2="81250" y2="72871"/>
                        <a14:foregroundMark x1="75000" y1="76634" x2="74375" y2="69505"/>
                        <a14:foregroundMark x1="29219" y1="75050" x2="25625" y2="78416"/>
                        <a14:foregroundMark x1="21250" y1="76832" x2="14063" y2="83762"/>
                        <a14:foregroundMark x1="21406" y1="88515" x2="15000" y2="74653"/>
                        <a14:foregroundMark x1="10625" y1="92673" x2="8438" y2="77624"/>
                        <a14:foregroundMark x1="45469" y1="90693" x2="45469" y2="83960"/>
                        <a14:foregroundMark x1="48281" y1="90099" x2="48281" y2="83762"/>
                        <a14:foregroundMark x1="46563" y1="31485" x2="46719" y2="25941"/>
                        <a14:foregroundMark x1="50938" y1="31287" x2="51406" y2="24554"/>
                        <a14:backgroundMark x1="48125" y1="396" x2="55469" y2="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8594" y="3323981"/>
            <a:ext cx="1724795" cy="136097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3750" y1="12235" x2="19643" y2="2372"/>
                        <a14:foregroundMark x1="20357" y1="43196" x2="20000" y2="97378"/>
                        <a14:foregroundMark x1="12857" y1="49064" x2="13750" y2="98876"/>
                        <a14:foregroundMark x1="30536" y1="48315" x2="31250" y2="98252"/>
                        <a14:foregroundMark x1="23750" y1="71411" x2="18571" y2="72285"/>
                        <a14:backgroundMark x1="45179" y1="66292" x2="64286" y2="37828"/>
                        <a14:backgroundMark x1="4286" y1="3620" x2="8036" y2="11236"/>
                        <a14:backgroundMark x1="4643" y1="93633" x2="4643" y2="671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4520" y="3217305"/>
            <a:ext cx="767344" cy="109757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3750" y1="12235" x2="19643" y2="2372"/>
                        <a14:foregroundMark x1="20357" y1="43196" x2="20000" y2="97378"/>
                        <a14:foregroundMark x1="12857" y1="49064" x2="13750" y2="98876"/>
                        <a14:foregroundMark x1="30536" y1="48315" x2="31250" y2="98252"/>
                        <a14:foregroundMark x1="23750" y1="71411" x2="18571" y2="72285"/>
                        <a14:backgroundMark x1="45179" y1="66292" x2="64286" y2="37828"/>
                        <a14:backgroundMark x1="4286" y1="3620" x2="8036" y2="11236"/>
                        <a14:backgroundMark x1="4643" y1="93633" x2="4643" y2="671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1860" y="3766093"/>
            <a:ext cx="767344" cy="109757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3750" y1="12235" x2="19643" y2="2372"/>
                        <a14:foregroundMark x1="20357" y1="43196" x2="20000" y2="97378"/>
                        <a14:foregroundMark x1="12857" y1="49064" x2="13750" y2="98876"/>
                        <a14:foregroundMark x1="30536" y1="48315" x2="31250" y2="98252"/>
                        <a14:foregroundMark x1="23750" y1="71411" x2="18571" y2="72285"/>
                        <a14:backgroundMark x1="45179" y1="66292" x2="64286" y2="37828"/>
                        <a14:backgroundMark x1="4286" y1="3620" x2="8036" y2="11236"/>
                        <a14:backgroundMark x1="4643" y1="93633" x2="4643" y2="671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5818" y="3713967"/>
            <a:ext cx="767344" cy="109757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3750" y1="12235" x2="19643" y2="2372"/>
                        <a14:foregroundMark x1="20357" y1="43196" x2="20000" y2="97378"/>
                        <a14:foregroundMark x1="12857" y1="49064" x2="13750" y2="98876"/>
                        <a14:foregroundMark x1="30536" y1="48315" x2="31250" y2="98252"/>
                        <a14:foregroundMark x1="23750" y1="71411" x2="18571" y2="72285"/>
                        <a14:backgroundMark x1="45179" y1="66292" x2="64286" y2="37828"/>
                        <a14:backgroundMark x1="4286" y1="3620" x2="8036" y2="11236"/>
                        <a14:backgroundMark x1="4643" y1="93633" x2="4643" y2="671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4012" y="3229261"/>
            <a:ext cx="767344" cy="1097576"/>
          </a:xfrm>
          <a:prstGeom prst="rect">
            <a:avLst/>
          </a:prstGeom>
        </p:spPr>
      </p:pic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41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48640" y="-914400"/>
            <a:ext cx="12262104" cy="9475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IPSN’15 Microsoft Indoor Localization Competition: A strong indicator of localization performance</a:t>
            </a:r>
            <a:endParaRPr lang="en-US" sz="3600" dirty="0"/>
          </a:p>
        </p:txBody>
      </p:sp>
      <p:sp>
        <p:nvSpPr>
          <p:cNvPr id="26" name="Rectangle 25"/>
          <p:cNvSpPr/>
          <p:nvPr/>
        </p:nvSpPr>
        <p:spPr>
          <a:xfrm>
            <a:off x="2442882" y="6463570"/>
            <a:ext cx="82878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research.microsoft.com</a:t>
            </a:r>
            <a:r>
              <a:rPr lang="en-US" sz="1200" dirty="0"/>
              <a:t>/en-US/events/indoorloccompetition2015/2015_indoorloc_competition_light.pptx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986" t="27500" b="14826"/>
          <a:stretch/>
        </p:blipFill>
        <p:spPr>
          <a:xfrm>
            <a:off x="675860" y="1691322"/>
            <a:ext cx="11037603" cy="5464852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4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48640" y="-914400"/>
            <a:ext cx="12262104" cy="9475262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2442882" y="6463570"/>
            <a:ext cx="82878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research.microsoft.com</a:t>
            </a:r>
            <a:r>
              <a:rPr lang="en-US" sz="1200" dirty="0"/>
              <a:t>/en-US/events/indoorloccompetition2015/2015_indoorloc_competition_light.pptx</a:t>
            </a:r>
          </a:p>
        </p:txBody>
      </p:sp>
      <p:sp>
        <p:nvSpPr>
          <p:cNvPr id="5" name="Rectangle 4"/>
          <p:cNvSpPr/>
          <p:nvPr/>
        </p:nvSpPr>
        <p:spPr>
          <a:xfrm>
            <a:off x="9009529" y="3025588"/>
            <a:ext cx="793377" cy="21784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485965" y="3025588"/>
            <a:ext cx="398930" cy="21784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904999" y="2947668"/>
            <a:ext cx="663389" cy="21784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48640" y="-914400"/>
            <a:ext cx="12262104" cy="9475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majority of indoor localization systems use RF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07581" y="2001003"/>
            <a:ext cx="7562756" cy="1940957"/>
          </a:xfrm>
          <a:prstGeom prst="round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600" dirty="0" smtClean="0"/>
              <a:t>Can operate in non-line-of sight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/>
              <a:t>High speed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/>
              <a:t>Moderate energy and cost</a:t>
            </a:r>
            <a:endParaRPr lang="en-US" sz="36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87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48640" y="-914400"/>
            <a:ext cx="12262104" cy="9475262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2442882" y="6463570"/>
            <a:ext cx="82878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research.microsoft.com</a:t>
            </a:r>
            <a:r>
              <a:rPr lang="en-US" sz="1200" dirty="0"/>
              <a:t>/en-US/events/indoorloccompetition2015/2015_indoorloc_competition_light.pptx</a:t>
            </a:r>
          </a:p>
        </p:txBody>
      </p:sp>
      <p:sp>
        <p:nvSpPr>
          <p:cNvPr id="7" name="Rectangle 6"/>
          <p:cNvSpPr/>
          <p:nvPr/>
        </p:nvSpPr>
        <p:spPr>
          <a:xfrm>
            <a:off x="1927411" y="2988234"/>
            <a:ext cx="627529" cy="21784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657600" y="3025588"/>
            <a:ext cx="4666129" cy="21784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646459" y="1512256"/>
            <a:ext cx="1687247" cy="37993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48640" y="-914400"/>
            <a:ext cx="12262104" cy="9475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best RF-based systems use Ultra-Wideband (UWB)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8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Ultra-Wideband?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79" y="4642083"/>
            <a:ext cx="6168843" cy="150590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79" y="2412023"/>
            <a:ext cx="6168843" cy="15882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3235" y="4000270"/>
            <a:ext cx="2608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Narrowband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643235" y="6133798"/>
            <a:ext cx="2608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Ultra-Wideband</a:t>
            </a:r>
            <a:endParaRPr lang="en-US" b="1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7733654" y="3612818"/>
            <a:ext cx="337863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190495" y="2371245"/>
            <a:ext cx="480447" cy="1241573"/>
          </a:xfrm>
          <a:prstGeom prst="rect">
            <a:avLst/>
          </a:prstGeom>
          <a:solidFill>
            <a:srgbClr val="FFFF00">
              <a:alpha val="43137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8373939" y="3749570"/>
            <a:ext cx="1627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mtClean="0"/>
              <a:t>5.31 </a:t>
            </a:r>
            <a:r>
              <a:rPr lang="en-US" sz="1600" b="1" dirty="0" smtClean="0"/>
              <a:t>GHz</a:t>
            </a:r>
            <a:endParaRPr lang="en-US" sz="1600" b="1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8817112" y="3762967"/>
            <a:ext cx="1627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mtClean="0"/>
              <a:t>5.33 </a:t>
            </a:r>
            <a:r>
              <a:rPr lang="en-US" sz="1600" b="1" dirty="0" smtClean="0"/>
              <a:t>GHz</a:t>
            </a:r>
            <a:endParaRPr lang="en-US" sz="1600" b="1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7733654" y="5759200"/>
            <a:ext cx="337863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391288" y="5233972"/>
            <a:ext cx="2419535" cy="526854"/>
          </a:xfrm>
          <a:prstGeom prst="rect">
            <a:avLst/>
          </a:prstGeom>
          <a:solidFill>
            <a:srgbClr val="FFFF00">
              <a:alpha val="43137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7568933" y="5698458"/>
            <a:ext cx="1627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mtClean="0"/>
              <a:t>5 </a:t>
            </a:r>
            <a:r>
              <a:rPr lang="en-US" sz="1600" b="1" dirty="0" smtClean="0"/>
              <a:t>GHz</a:t>
            </a:r>
            <a:endParaRPr lang="en-US" sz="1600" b="1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9997162" y="5713957"/>
            <a:ext cx="1627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mtClean="0"/>
              <a:t>6 GHz</a:t>
            </a:r>
            <a:endParaRPr lang="en-US" sz="16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2126548" y="1849716"/>
            <a:ext cx="3642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Time Domain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7609667" y="1800831"/>
            <a:ext cx="3642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Frequency Domain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37238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6" grpId="0" animBg="1"/>
      <p:bldP spid="27" grpId="0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3750" y1="12235" x2="19643" y2="2372"/>
                        <a14:foregroundMark x1="20357" y1="43196" x2="20000" y2="97378"/>
                        <a14:foregroundMark x1="12857" y1="49064" x2="13750" y2="98876"/>
                        <a14:foregroundMark x1="30536" y1="48315" x2="31250" y2="98252"/>
                        <a14:foregroundMark x1="23750" y1="71411" x2="18571" y2="72285"/>
                        <a14:backgroundMark x1="45179" y1="66292" x2="64286" y2="37828"/>
                        <a14:backgroundMark x1="4286" y1="3620" x2="8036" y2="11236"/>
                        <a14:backgroundMark x1="4643" y1="93633" x2="4643" y2="671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3235" y="3289005"/>
            <a:ext cx="1192626" cy="17058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03"/>
          <a:stretch/>
        </p:blipFill>
        <p:spPr>
          <a:xfrm>
            <a:off x="798407" y="3524630"/>
            <a:ext cx="3226550" cy="4784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does ultra-wideband give better range estimates?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55781" y1="8713" x2="48906" y2="3762"/>
                        <a14:foregroundMark x1="92656" y1="92673" x2="81250" y2="72871"/>
                        <a14:foregroundMark x1="75000" y1="76634" x2="74375" y2="69505"/>
                        <a14:foregroundMark x1="29219" y1="75050" x2="25625" y2="78416"/>
                        <a14:foregroundMark x1="21250" y1="76832" x2="14063" y2="83762"/>
                        <a14:foregroundMark x1="21406" y1="88515" x2="15000" y2="74653"/>
                        <a14:foregroundMark x1="10625" y1="92673" x2="8438" y2="77624"/>
                        <a14:foregroundMark x1="45469" y1="90693" x2="45469" y2="83960"/>
                        <a14:foregroundMark x1="48281" y1="90099" x2="48281" y2="83762"/>
                        <a14:foregroundMark x1="46563" y1="31485" x2="46719" y2="25941"/>
                        <a14:foregroundMark x1="50938" y1="31287" x2="51406" y2="24554"/>
                        <a14:backgroundMark x1="48125" y1="396" x2="55469" y2="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2488" y="3323982"/>
            <a:ext cx="1724795" cy="136097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2176530" y="3939988"/>
            <a:ext cx="6375799" cy="63112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176530" y="3151527"/>
            <a:ext cx="3267843" cy="851573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444373" y="3151527"/>
            <a:ext cx="3269321" cy="637783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03"/>
          <a:stretch/>
        </p:blipFill>
        <p:spPr>
          <a:xfrm>
            <a:off x="784234" y="3524630"/>
            <a:ext cx="3226550" cy="47847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865" y="5058056"/>
            <a:ext cx="5531623" cy="1424187"/>
          </a:xfrm>
          <a:prstGeom prst="rect">
            <a:avLst/>
          </a:prstGeom>
        </p:spPr>
      </p:pic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4413735" y="2981046"/>
            <a:ext cx="20612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69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15 0.03148 L 0.5181 0.028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06" y="-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5.18519E-6 L 0.26354 -0.12546 L 0.52057 -0.03726 " pathEditMode="relative" ptsTypes="AAA">
                                      <p:cBhvr>
                                        <p:cTn id="8" dur="2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3750" y1="12235" x2="19643" y2="2372"/>
                        <a14:foregroundMark x1="20357" y1="43196" x2="20000" y2="97378"/>
                        <a14:foregroundMark x1="12857" y1="49064" x2="13750" y2="98876"/>
                        <a14:foregroundMark x1="30536" y1="48315" x2="31250" y2="98252"/>
                        <a14:foregroundMark x1="23750" y1="71411" x2="18571" y2="72285"/>
                        <a14:backgroundMark x1="45179" y1="66292" x2="64286" y2="37828"/>
                        <a14:backgroundMark x1="4286" y1="3620" x2="8036" y2="11236"/>
                        <a14:backgroundMark x1="4643" y1="93633" x2="4643" y2="671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3235" y="3289005"/>
            <a:ext cx="1192626" cy="17058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does ultra-wideband give better range estimates?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5781" y1="8713" x2="48906" y2="3762"/>
                        <a14:foregroundMark x1="92656" y1="92673" x2="81250" y2="72871"/>
                        <a14:foregroundMark x1="75000" y1="76634" x2="74375" y2="69505"/>
                        <a14:foregroundMark x1="29219" y1="75050" x2="25625" y2="78416"/>
                        <a14:foregroundMark x1="21250" y1="76832" x2="14063" y2="83762"/>
                        <a14:foregroundMark x1="21406" y1="88515" x2="15000" y2="74653"/>
                        <a14:foregroundMark x1="10625" y1="92673" x2="8438" y2="77624"/>
                        <a14:foregroundMark x1="45469" y1="90693" x2="45469" y2="83960"/>
                        <a14:foregroundMark x1="48281" y1="90099" x2="48281" y2="83762"/>
                        <a14:foregroundMark x1="46563" y1="31485" x2="46719" y2="25941"/>
                        <a14:foregroundMark x1="50938" y1="31287" x2="51406" y2="24554"/>
                        <a14:backgroundMark x1="48125" y1="396" x2="55469" y2="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2488" y="3323982"/>
            <a:ext cx="1724795" cy="136097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2176530" y="3939988"/>
            <a:ext cx="6375799" cy="63112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176530" y="3151527"/>
            <a:ext cx="3267843" cy="851573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444373" y="3151527"/>
            <a:ext cx="3269321" cy="637783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4" r="38659" b="27887"/>
          <a:stretch/>
        </p:blipFill>
        <p:spPr>
          <a:xfrm>
            <a:off x="1779842" y="3542439"/>
            <a:ext cx="793376" cy="493742"/>
          </a:xfrm>
        </p:spPr>
      </p:pic>
      <p:pic>
        <p:nvPicPr>
          <p:cNvPr id="13" name="Content Placeholder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4" r="38659" b="27887"/>
          <a:stretch/>
        </p:blipFill>
        <p:spPr>
          <a:xfrm>
            <a:off x="1779842" y="3525899"/>
            <a:ext cx="793376" cy="493742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937180" y="4857408"/>
            <a:ext cx="7042842" cy="1839227"/>
            <a:chOff x="1937180" y="4857408"/>
            <a:chExt cx="7042842" cy="1839227"/>
          </a:xfrm>
        </p:grpSpPr>
        <p:pic>
          <p:nvPicPr>
            <p:cNvPr id="14" name="Content Placeholder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7180" y="5011426"/>
              <a:ext cx="6168843" cy="1505906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5580529" y="4857408"/>
              <a:ext cx="527663" cy="183922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Content Placeholder 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86"/>
            <a:stretch/>
          </p:blipFill>
          <p:spPr>
            <a:xfrm>
              <a:off x="5444373" y="5011426"/>
              <a:ext cx="3535649" cy="1505906"/>
            </a:xfrm>
            <a:prstGeom prst="rect">
              <a:avLst/>
            </a:prstGeom>
          </p:spPr>
        </p:pic>
      </p:grp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4413735" y="2950050"/>
            <a:ext cx="20612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883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5.55556E-6 L 0.26797 -0.12545 L 0.53047 -0.03541 " pathEditMode="relative" ptsTypes="AAA">
                                      <p:cBhvr>
                                        <p:cTn id="6" dur="2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1 0.02917 L 0.53606 0.02454 " pathEditMode="relative" ptsTypes="AA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we want to use UWB today, what’s available?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4480022" cy="4351337"/>
          </a:xfrm>
        </p:spPr>
        <p:txBody>
          <a:bodyPr/>
          <a:lstStyle/>
          <a:p>
            <a:r>
              <a:rPr lang="en-US" dirty="0" smtClean="0"/>
              <a:t>Commercial RTLS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669" y="3017837"/>
            <a:ext cx="3530600" cy="31623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066958" y="1833283"/>
            <a:ext cx="4480022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802.15.4a Transceiver (</a:t>
            </a:r>
            <a:r>
              <a:rPr lang="en-US" dirty="0" err="1" smtClean="0"/>
              <a:t>DecaWave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992" y="2640368"/>
            <a:ext cx="1659304" cy="10635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83579" y1="28716" x2="68947" y2="9628"/>
                        <a14:foregroundMark x1="96632" y1="91892" x2="77263" y2="77196"/>
                        <a14:foregroundMark x1="59053" y1="69932" x2="51474" y2="48818"/>
                        <a14:foregroundMark x1="44947" y1="70270" x2="37053" y2="48986"/>
                        <a14:foregroundMark x1="30316" y1="69932" x2="23368" y2="49155"/>
                        <a14:foregroundMark x1="16211" y1="70270" x2="9053" y2="48986"/>
                        <a14:foregroundMark x1="68316" y1="62669" x2="81474" y2="62331"/>
                        <a14:foregroundMark x1="91579" y1="35473" x2="94000" y2="14189"/>
                        <a14:foregroundMark x1="93579" y1="77196" x2="82632" y2="78716"/>
                        <a14:foregroundMark x1="53474" y1="36486" x2="53053" y2="20270"/>
                        <a14:foregroundMark x1="47368" y1="36318" x2="47474" y2="20946"/>
                        <a14:foregroundMark x1="42211" y1="36318" x2="42000" y2="19932"/>
                        <a14:foregroundMark x1="37053" y1="36318" x2="36526" y2="19088"/>
                        <a14:foregroundMark x1="30737" y1="34966" x2="26737" y2="35135"/>
                        <a14:foregroundMark x1="31053" y1="31419" x2="28105" y2="32095"/>
                        <a14:foregroundMark x1="21789" y1="35473" x2="17789" y2="35473"/>
                        <a14:foregroundMark x1="22000" y1="31757" x2="18211" y2="32095"/>
                        <a14:foregroundMark x1="13895" y1="33784" x2="9684" y2="27872"/>
                        <a14:foregroundMark x1="36211" y1="77872" x2="36211" y2="85135"/>
                        <a14:foregroundMark x1="40947" y1="77534" x2="41368" y2="85473"/>
                        <a14:foregroundMark x1="46632" y1="77534" x2="47053" y2="85135"/>
                        <a14:foregroundMark x1="18000" y1="56419" x2="18105" y2="68412"/>
                        <a14:foregroundMark x1="51789" y1="77534" x2="52632" y2="84797"/>
                        <a14:foregroundMark x1="57474" y1="77534" x2="57789" y2="84797"/>
                        <a14:foregroundMark x1="28421" y1="82095" x2="26737" y2="79730"/>
                        <a14:foregroundMark x1="23895" y1="82095" x2="22211" y2="79223"/>
                        <a14:foregroundMark x1="19579" y1="82432" x2="17895" y2="79730"/>
                        <a14:foregroundMark x1="15474" y1="82432" x2="13684" y2="79730"/>
                        <a14:foregroundMark x1="11263" y1="82264" x2="9579" y2="79392"/>
                        <a14:backgroundMark x1="64316" y1="53209" x2="90421" y2="57095"/>
                        <a14:backgroundMark x1="19684" y1="51689" x2="20316" y2="662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3403" y="4598987"/>
            <a:ext cx="2469135" cy="15386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83403" y="4120587"/>
            <a:ext cx="26793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 smtClean="0"/>
              <a:t>TimeDomain</a:t>
            </a:r>
            <a:r>
              <a:rPr lang="en-US" sz="1100" dirty="0" smtClean="0"/>
              <a:t> P440</a:t>
            </a:r>
            <a:endParaRPr 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371917" y="6170141"/>
            <a:ext cx="26793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 smtClean="0"/>
              <a:t>Ubisense</a:t>
            </a:r>
            <a:r>
              <a:rPr lang="en-US" sz="1100" dirty="0" smtClean="0"/>
              <a:t> Research Package</a:t>
            </a:r>
            <a:endParaRPr lang="en-US" sz="11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202" y="2288180"/>
            <a:ext cx="3287712" cy="208769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39482" y="3735601"/>
            <a:ext cx="26793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 smtClean="0"/>
              <a:t>TimeDomain</a:t>
            </a:r>
            <a:r>
              <a:rPr lang="en-US" sz="1100" dirty="0" smtClean="0"/>
              <a:t> P330</a:t>
            </a:r>
            <a:endParaRPr lang="en-US" sz="11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68020" y1="75127" x2="70051" y2="82741"/>
                        <a14:foregroundMark x1="51269" y1="45516" x2="54992" y2="59222"/>
                        <a14:foregroundMark x1="16920" y1="76988" x2="11337" y2="85279"/>
                        <a14:foregroundMark x1="29949" y1="76819" x2="25212" y2="84602"/>
                        <a14:foregroundMark x1="67005" y1="54822" x2="90863" y2="60068"/>
                        <a14:foregroundMark x1="65821" y1="32657" x2="89002" y2="39255"/>
                        <a14:foregroundMark x1="66667" y1="10998" x2="88832" y2="18443"/>
                        <a14:foregroundMark x1="51777" y1="82572" x2="44670" y2="77665"/>
                        <a14:foregroundMark x1="47716" y1="84941" x2="42809" y2="79695"/>
                        <a14:foregroundMark x1="94247" y1="13706" x2="85110" y2="13875"/>
                        <a14:foregroundMark x1="91201" y1="81387" x2="74450" y2="771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7360" y="2262932"/>
            <a:ext cx="1271239" cy="127123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833323" y="3373276"/>
            <a:ext cx="26793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S</a:t>
            </a:r>
            <a:r>
              <a:rPr lang="en-US" sz="1100" dirty="0" err="1" smtClean="0"/>
              <a:t>ewio</a:t>
            </a:r>
            <a:endParaRPr lang="en-US" sz="11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92012" y="4521790"/>
            <a:ext cx="1908625" cy="82966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392126" y="5358131"/>
            <a:ext cx="26793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Pixie</a:t>
            </a:r>
            <a:endParaRPr lang="en-US" sz="11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20505" y1="94813" x2="19716" y2="91194"/>
                        <a14:foregroundMark x1="11199" y1="93848" x2="19243" y2="93969"/>
                        <a14:foregroundMark x1="83438" y1="94331" x2="82334" y2="90350"/>
                        <a14:foregroundMark x1="43218" y1="46803" x2="55363" y2="46803"/>
                        <a14:foregroundMark x1="53470" y1="47768" x2="68770" y2="48010"/>
                        <a14:foregroundMark x1="92744" y1="5066" x2="7571" y2="48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0222" y="2432047"/>
            <a:ext cx="961440" cy="125715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808599" y="3733163"/>
            <a:ext cx="26793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 smtClean="0"/>
              <a:t>OpenRTLS</a:t>
            </a:r>
            <a:endParaRPr lang="en-US" sz="11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2" cstate="hq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1150" b="93500" l="2850" r="98050">
                        <a14:foregroundMark x1="58650" y1="53700" x2="30250" y2="79200"/>
                        <a14:foregroundMark x1="50500" y1="63500" x2="36800" y2="75550"/>
                        <a14:foregroundMark x1="36600" y1="43000" x2="12700" y2="63950"/>
                        <a14:foregroundMark x1="16550" y1="83300" x2="7700" y2="78950"/>
                        <a14:foregroundMark x1="40900" y1="43700" x2="41400" y2="40050"/>
                        <a14:foregroundMark x1="15200" y1="76900" x2="22500" y2="71000"/>
                        <a14:foregroundMark x1="20000" y1="83050" x2="27500" y2="75750"/>
                        <a14:foregroundMark x1="29100" y1="80800" x2="26150" y2="80550"/>
                        <a14:backgroundMark x1="74150" y1="51400" x2="60700" y2="46200"/>
                        <a14:backgroundMark x1="15000" y1="85550" x2="6800" y2="82350"/>
                        <a14:backgroundMark x1="69600" y1="43700" x2="65050" y2="43000"/>
                        <a14:backgroundMark x1="31600" y1="40950" x2="40000" y2="34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1482" y="5476081"/>
            <a:ext cx="1150322" cy="115032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516987" y="6504865"/>
            <a:ext cx="26793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 smtClean="0"/>
              <a:t>Ciholas</a:t>
            </a:r>
            <a:r>
              <a:rPr lang="en-US" sz="1100" dirty="0" smtClean="0"/>
              <a:t> DWUSB</a:t>
            </a:r>
            <a:endParaRPr lang="en-US" sz="11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4" cstate="hq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908" b="89876" l="10000" r="96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2429" r="18447" b="16057"/>
          <a:stretch/>
        </p:blipFill>
        <p:spPr>
          <a:xfrm>
            <a:off x="8740421" y="5394924"/>
            <a:ext cx="1251203" cy="120372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026366" y="6527311"/>
            <a:ext cx="26793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 smtClean="0"/>
              <a:t>Redpoint</a:t>
            </a:r>
            <a:r>
              <a:rPr lang="en-US" sz="1100" dirty="0" smtClean="0"/>
              <a:t> Positioning</a:t>
            </a:r>
            <a:endParaRPr lang="en-US" sz="11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8140" b="86977" l="22549" r="78824">
                        <a14:foregroundMark x1="47059" y1="17674" x2="42941" y2="158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25776" y="3994773"/>
            <a:ext cx="1895749" cy="159837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332006" y="5353986"/>
            <a:ext cx="26793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 smtClean="0"/>
              <a:t>Pozyx</a:t>
            </a:r>
            <a:endParaRPr lang="en-US" sz="1100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53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8" grpId="0"/>
      <p:bldP spid="9" grpId="0"/>
      <p:bldP spid="12" grpId="0"/>
      <p:bldP spid="14" grpId="0"/>
      <p:bldP spid="16" grpId="0"/>
      <p:bldP spid="18" grpId="0"/>
      <p:bldP spid="20" grpId="0"/>
      <p:bldP spid="22" grpId="0"/>
      <p:bldP spid="24" grpId="0"/>
      <p:bldP spid="2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Harmonium?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High-quality indoor localization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0000" r="90000">
                        <a14:backgroundMark x1="55600" y1="58621" x2="54500" y2="580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3429" r="16578"/>
          <a:stretch/>
        </p:blipFill>
        <p:spPr>
          <a:xfrm>
            <a:off x="1261871" y="2624788"/>
            <a:ext cx="3825283" cy="364529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989189" y="2837765"/>
            <a:ext cx="5965323" cy="2318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The </a:t>
            </a:r>
            <a:r>
              <a:rPr lang="en-US" sz="2400" dirty="0" err="1" smtClean="0"/>
              <a:t>CrazyFlie</a:t>
            </a:r>
            <a:r>
              <a:rPr lang="en-US" sz="2400" dirty="0" smtClean="0"/>
              <a:t> </a:t>
            </a:r>
            <a:r>
              <a:rPr lang="en-US" sz="2400" dirty="0" err="1" smtClean="0"/>
              <a:t>Nano</a:t>
            </a:r>
            <a:endParaRPr lang="en-US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Fast (&gt; 1 m/s), small (5 g payload), flying machine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9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we want to build our own UWB transmitter?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459" y="1925506"/>
            <a:ext cx="8595360" cy="435133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Major types</a:t>
            </a:r>
            <a:endParaRPr lang="en-US" sz="2800" dirty="0" smtClean="0"/>
          </a:p>
          <a:p>
            <a:pPr lvl="1"/>
            <a:r>
              <a:rPr lang="en-US" sz="2400" dirty="0"/>
              <a:t>High-Speed </a:t>
            </a:r>
            <a:r>
              <a:rPr lang="en-US" sz="2400" dirty="0" smtClean="0"/>
              <a:t>Comparators</a:t>
            </a:r>
            <a:endParaRPr lang="en-US" sz="2400" dirty="0" smtClean="0"/>
          </a:p>
          <a:p>
            <a:pPr lvl="1"/>
            <a:r>
              <a:rPr lang="en-US" sz="2400" dirty="0" smtClean="0"/>
              <a:t>SRD-Based</a:t>
            </a:r>
          </a:p>
          <a:p>
            <a:pPr lvl="1"/>
            <a:r>
              <a:rPr lang="en-US" sz="2400" dirty="0" smtClean="0"/>
              <a:t>CMOS</a:t>
            </a:r>
            <a:endParaRPr lang="en-US" sz="2400" dirty="0" smtClean="0"/>
          </a:p>
          <a:p>
            <a:pPr lvl="1"/>
            <a:r>
              <a:rPr lang="en-US" sz="2400" dirty="0" smtClean="0"/>
              <a:t>BJT-Based</a:t>
            </a:r>
            <a:endParaRPr lang="en-US" sz="2400" dirty="0" smtClean="0"/>
          </a:p>
        </p:txBody>
      </p:sp>
      <p:grpSp>
        <p:nvGrpSpPr>
          <p:cNvPr id="13" name="Group 12"/>
          <p:cNvGrpSpPr/>
          <p:nvPr/>
        </p:nvGrpSpPr>
        <p:grpSpPr>
          <a:xfrm>
            <a:off x="4675139" y="2047122"/>
            <a:ext cx="6096000" cy="1658829"/>
            <a:chOff x="4664782" y="1828800"/>
            <a:chExt cx="6096000" cy="165882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2364" y="1828800"/>
              <a:ext cx="5300836" cy="1289497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664782" y="3118297"/>
              <a:ext cx="6096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sz="900" b="1" dirty="0" err="1">
                  <a:solidFill>
                    <a:srgbClr val="222222"/>
                  </a:solidFill>
                  <a:latin typeface="Arial" charset="0"/>
                </a:rPr>
                <a:t>Wentzloff</a:t>
              </a:r>
              <a:r>
                <a:rPr lang="en-US" sz="900" b="1" dirty="0">
                  <a:solidFill>
                    <a:srgbClr val="222222"/>
                  </a:solidFill>
                  <a:latin typeface="Arial" charset="0"/>
                </a:rPr>
                <a:t>, David D., and </a:t>
              </a:r>
              <a:r>
                <a:rPr lang="en-US" sz="900" b="1" dirty="0" err="1">
                  <a:solidFill>
                    <a:srgbClr val="222222"/>
                  </a:solidFill>
                  <a:latin typeface="Arial" charset="0"/>
                </a:rPr>
                <a:t>Anantha</a:t>
              </a:r>
              <a:r>
                <a:rPr lang="en-US" sz="900" b="1" dirty="0">
                  <a:solidFill>
                    <a:srgbClr val="222222"/>
                  </a:solidFill>
                  <a:latin typeface="Arial" charset="0"/>
                </a:rPr>
                <a:t> P. </a:t>
              </a:r>
              <a:r>
                <a:rPr lang="en-US" sz="900" b="1" dirty="0" err="1">
                  <a:solidFill>
                    <a:srgbClr val="222222"/>
                  </a:solidFill>
                  <a:latin typeface="Arial" charset="0"/>
                </a:rPr>
                <a:t>Chandrakasan</a:t>
              </a:r>
              <a:r>
                <a:rPr lang="en-US" sz="900" b="1" dirty="0">
                  <a:solidFill>
                    <a:srgbClr val="222222"/>
                  </a:solidFill>
                  <a:latin typeface="Arial" charset="0"/>
                </a:rPr>
                <a:t>. "Gaussian pulse generators for </a:t>
              </a:r>
              <a:r>
                <a:rPr lang="en-US" sz="900" b="1" dirty="0" err="1">
                  <a:solidFill>
                    <a:srgbClr val="222222"/>
                  </a:solidFill>
                  <a:latin typeface="Arial" charset="0"/>
                </a:rPr>
                <a:t>subbanded</a:t>
              </a:r>
              <a:r>
                <a:rPr lang="en-US" sz="900" b="1" dirty="0">
                  <a:solidFill>
                    <a:srgbClr val="222222"/>
                  </a:solidFill>
                  <a:latin typeface="Arial" charset="0"/>
                </a:rPr>
                <a:t> ultra-wideband transmitters." </a:t>
              </a:r>
              <a:r>
                <a:rPr lang="en-US" sz="900" b="1" i="1" dirty="0">
                  <a:solidFill>
                    <a:srgbClr val="222222"/>
                  </a:solidFill>
                  <a:latin typeface="Arial" charset="0"/>
                </a:rPr>
                <a:t>Microwave Theory and Techniques, IEEE Transactions on</a:t>
              </a:r>
              <a:r>
                <a:rPr lang="en-US" sz="900" b="1" dirty="0">
                  <a:solidFill>
                    <a:srgbClr val="222222"/>
                  </a:solidFill>
                  <a:latin typeface="Arial" charset="0"/>
                </a:rPr>
                <a:t> 54.4 (2006): 1647-1655.</a:t>
              </a:r>
              <a:endParaRPr lang="en-US" sz="9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481591" y="4228670"/>
            <a:ext cx="4483096" cy="2311572"/>
            <a:chOff x="5471233" y="3688548"/>
            <a:chExt cx="4483096" cy="231157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5927" y="3688548"/>
              <a:ext cx="3753709" cy="178417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5471233" y="5492289"/>
              <a:ext cx="4483096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900" b="1" dirty="0" err="1">
                  <a:solidFill>
                    <a:srgbClr val="222222"/>
                  </a:solidFill>
                  <a:latin typeface="Arial" charset="0"/>
                </a:rPr>
                <a:t>Hantscher</a:t>
              </a:r>
              <a:r>
                <a:rPr lang="en-US" sz="900" b="1" dirty="0">
                  <a:solidFill>
                    <a:srgbClr val="222222"/>
                  </a:solidFill>
                  <a:latin typeface="Arial" charset="0"/>
                </a:rPr>
                <a:t>, Sebastian, et al. "Hardware concepts for the sequential sampling of repetitive pulse radar echoes in cost‐efficient ultra‐wideband </a:t>
              </a:r>
              <a:r>
                <a:rPr lang="en-US" sz="900" b="1" dirty="0" err="1">
                  <a:solidFill>
                    <a:srgbClr val="222222"/>
                  </a:solidFill>
                  <a:latin typeface="Arial" charset="0"/>
                </a:rPr>
                <a:t>transceivers."</a:t>
              </a:r>
              <a:r>
                <a:rPr lang="en-US" sz="900" b="1" i="1" dirty="0" err="1">
                  <a:solidFill>
                    <a:srgbClr val="222222"/>
                  </a:solidFill>
                  <a:latin typeface="Arial" charset="0"/>
                </a:rPr>
                <a:t>Microwave</a:t>
              </a:r>
              <a:r>
                <a:rPr lang="en-US" sz="900" b="1" i="1" dirty="0">
                  <a:solidFill>
                    <a:srgbClr val="222222"/>
                  </a:solidFill>
                  <a:latin typeface="Arial" charset="0"/>
                </a:rPr>
                <a:t> and Optical Technology Letters</a:t>
              </a:r>
              <a:r>
                <a:rPr lang="en-US" sz="900" b="1" dirty="0">
                  <a:solidFill>
                    <a:srgbClr val="222222"/>
                  </a:solidFill>
                  <a:latin typeface="Arial" charset="0"/>
                </a:rPr>
                <a:t> 52.3 (2010): 585-591.</a:t>
              </a:r>
              <a:endParaRPr lang="en-US" sz="9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80983" y="4228670"/>
            <a:ext cx="4370231" cy="2248228"/>
            <a:chOff x="682515" y="4605588"/>
            <a:chExt cx="4370231" cy="224822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4051" y="4605588"/>
              <a:ext cx="2627161" cy="1848118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682515" y="6453706"/>
              <a:ext cx="437023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22222"/>
                  </a:solidFill>
                  <a:latin typeface="Arial" charset="0"/>
                </a:rPr>
                <a:t>Kim, </a:t>
              </a:r>
              <a:r>
                <a:rPr lang="en-US" sz="1000" b="1" dirty="0" err="1">
                  <a:solidFill>
                    <a:srgbClr val="222222"/>
                  </a:solidFill>
                  <a:latin typeface="Arial" charset="0"/>
                </a:rPr>
                <a:t>Hyunseok</a:t>
              </a:r>
              <a:r>
                <a:rPr lang="en-US" sz="1000" b="1" dirty="0">
                  <a:solidFill>
                    <a:srgbClr val="222222"/>
                  </a:solidFill>
                  <a:latin typeface="Arial" charset="0"/>
                </a:rPr>
                <a:t>, D. Park, and Y. </a:t>
              </a:r>
              <a:r>
                <a:rPr lang="en-US" sz="1000" b="1" dirty="0" err="1">
                  <a:solidFill>
                    <a:srgbClr val="222222"/>
                  </a:solidFill>
                  <a:latin typeface="Arial" charset="0"/>
                </a:rPr>
                <a:t>Joo</a:t>
              </a:r>
              <a:r>
                <a:rPr lang="en-US" sz="1000" b="1" dirty="0">
                  <a:solidFill>
                    <a:srgbClr val="222222"/>
                  </a:solidFill>
                  <a:latin typeface="Arial" charset="0"/>
                </a:rPr>
                <a:t>. "All-digital low-power CMOS pulse generator for UWB system." </a:t>
              </a:r>
              <a:r>
                <a:rPr lang="en-US" sz="1000" b="1" i="1" dirty="0">
                  <a:solidFill>
                    <a:srgbClr val="222222"/>
                  </a:solidFill>
                  <a:latin typeface="Arial" charset="0"/>
                </a:rPr>
                <a:t>Electronics Letters</a:t>
              </a:r>
              <a:r>
                <a:rPr lang="en-US" sz="1000" b="1" dirty="0">
                  <a:solidFill>
                    <a:srgbClr val="222222"/>
                  </a:solidFill>
                  <a:latin typeface="Arial" charset="0"/>
                </a:rPr>
                <a:t> 40.24 (2004): 1.</a:t>
              </a:r>
              <a:endParaRPr lang="en-US" sz="10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6744324" y="806738"/>
            <a:ext cx="222849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X</a:t>
            </a:r>
            <a:endParaRPr lang="en-US" sz="23900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41367" y="3390863"/>
            <a:ext cx="222849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X</a:t>
            </a:r>
            <a:endParaRPr lang="en-US" sz="23900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920737" y="3736316"/>
            <a:ext cx="5212466" cy="3035812"/>
          </a:xfrm>
          <a:prstGeom prst="ellipse">
            <a:avLst/>
          </a:prstGeom>
          <a:noFill/>
          <a:ln w="1016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84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Harmonium: The Architecture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2" b="100000" l="166" r="100000">
                        <a14:foregroundMark x1="90239" y1="89426" x2="90239" y2="89426"/>
                        <a14:foregroundMark x1="55359" y1="48590" x2="24433" y2="26133"/>
                        <a14:foregroundMark x1="10656" y1="74471" x2="25848" y2="20695"/>
                        <a14:foregroundMark x1="2497" y1="56747" x2="18814" y2="193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3128" y="4810221"/>
            <a:ext cx="4393692" cy="1815998"/>
          </a:xfr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2737" y="2008180"/>
            <a:ext cx="5201666" cy="21696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01" y="2451576"/>
            <a:ext cx="3266644" cy="3266644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77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049038" y="5087155"/>
            <a:ext cx="8595360" cy="4351337"/>
          </a:xfrm>
        </p:spPr>
        <p:txBody>
          <a:bodyPr/>
          <a:lstStyle/>
          <a:p>
            <a:r>
              <a:rPr lang="en-US" dirty="0" smtClean="0"/>
              <a:t>Tag specs:</a:t>
            </a:r>
          </a:p>
          <a:p>
            <a:pPr lvl="1"/>
            <a:r>
              <a:rPr lang="en-US" dirty="0" smtClean="0"/>
              <a:t>Pure COTS design</a:t>
            </a:r>
          </a:p>
          <a:p>
            <a:pPr lvl="1"/>
            <a:r>
              <a:rPr lang="en-US" dirty="0" smtClean="0"/>
              <a:t>$4.50 in modest quantity</a:t>
            </a:r>
          </a:p>
          <a:p>
            <a:pPr lvl="1"/>
            <a:r>
              <a:rPr lang="en-US" dirty="0" smtClean="0"/>
              <a:t>75 </a:t>
            </a:r>
            <a:r>
              <a:rPr lang="en-US" dirty="0" err="1" smtClean="0"/>
              <a:t>mW</a:t>
            </a:r>
            <a:r>
              <a:rPr lang="en-US" dirty="0" smtClean="0"/>
              <a:t> active power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Harmonium: The Tag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948" y="3554548"/>
            <a:ext cx="7348654" cy="30652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3750" y1="12235" x2="19643" y2="2372"/>
                        <a14:foregroundMark x1="20357" y1="43196" x2="20000" y2="97378"/>
                        <a14:foregroundMark x1="12857" y1="49064" x2="13750" y2="98876"/>
                        <a14:foregroundMark x1="30536" y1="48315" x2="31250" y2="98252"/>
                        <a14:foregroundMark x1="23750" y1="71411" x2="18571" y2="72285"/>
                        <a14:backgroundMark x1="45179" y1="66292" x2="64286" y2="37828"/>
                        <a14:backgroundMark x1="4286" y1="3620" x2="8036" y2="11236"/>
                        <a14:backgroundMark x1="4643" y1="93633" x2="4643" y2="671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0919" y="1683357"/>
            <a:ext cx="1192626" cy="1705881"/>
          </a:xfrm>
          <a:prstGeom prst="rect">
            <a:avLst/>
          </a:prstGeom>
        </p:spPr>
      </p:pic>
      <p:sp>
        <p:nvSpPr>
          <p:cNvPr id="8" name="Content Placeholder 5"/>
          <p:cNvSpPr txBox="1">
            <a:spLocks/>
          </p:cNvSpPr>
          <p:nvPr/>
        </p:nvSpPr>
        <p:spPr>
          <a:xfrm>
            <a:off x="801948" y="1691322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Concept of operation:</a:t>
            </a:r>
          </a:p>
          <a:p>
            <a:pPr lvl="1"/>
            <a:r>
              <a:rPr lang="en-US" dirty="0" smtClean="0"/>
              <a:t>BJT NPN Pulse generator</a:t>
            </a:r>
          </a:p>
          <a:p>
            <a:pPr lvl="1"/>
            <a:r>
              <a:rPr lang="en-US" dirty="0" err="1" smtClean="0"/>
              <a:t>Monoflop</a:t>
            </a:r>
            <a:r>
              <a:rPr lang="en-US" dirty="0" smtClean="0"/>
              <a:t> generator</a:t>
            </a:r>
          </a:p>
          <a:p>
            <a:pPr lvl="1"/>
            <a:r>
              <a:rPr lang="en-US" dirty="0" smtClean="0"/>
              <a:t>Pulse Repetition Frequency (PRF) generator</a:t>
            </a:r>
          </a:p>
          <a:p>
            <a:pPr lvl="1"/>
            <a:r>
              <a:rPr lang="en-US" dirty="0" smtClean="0"/>
              <a:t>Trigger filter</a:t>
            </a:r>
          </a:p>
          <a:p>
            <a:pPr lvl="1"/>
            <a:r>
              <a:rPr lang="en-US" dirty="0" smtClean="0"/>
              <a:t>Pulse-shaping filter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33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Harmonium: The Tag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1298" y="1683357"/>
            <a:ext cx="7348654" cy="30652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3750" y1="12235" x2="19643" y2="2372"/>
                        <a14:foregroundMark x1="20357" y1="43196" x2="20000" y2="97378"/>
                        <a14:foregroundMark x1="12857" y1="49064" x2="13750" y2="98876"/>
                        <a14:foregroundMark x1="30536" y1="48315" x2="31250" y2="98252"/>
                        <a14:foregroundMark x1="23750" y1="71411" x2="18571" y2="72285"/>
                        <a14:backgroundMark x1="45179" y1="66292" x2="64286" y2="37828"/>
                        <a14:backgroundMark x1="4286" y1="3620" x2="8036" y2="11236"/>
                        <a14:backgroundMark x1="4643" y1="93633" x2="4643" y2="671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1312" y="489557"/>
            <a:ext cx="1192626" cy="17058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61872" y="2400300"/>
            <a:ext cx="935228" cy="2082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82" y="5010827"/>
            <a:ext cx="9024530" cy="119602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940300" y="3073400"/>
            <a:ext cx="584200" cy="4191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4899171" y="3389152"/>
            <a:ext cx="62532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366000" y="2555715"/>
            <a:ext cx="812799" cy="8830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7280145" y="3096250"/>
            <a:ext cx="972145" cy="40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02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82" y="5010827"/>
            <a:ext cx="9024530" cy="11960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Harmonium: The Tag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1298" y="1683357"/>
            <a:ext cx="7348654" cy="30652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3750" y1="12235" x2="19643" y2="2372"/>
                        <a14:foregroundMark x1="20357" y1="43196" x2="20000" y2="97378"/>
                        <a14:foregroundMark x1="12857" y1="49064" x2="13750" y2="98876"/>
                        <a14:foregroundMark x1="30536" y1="48315" x2="31250" y2="98252"/>
                        <a14:foregroundMark x1="23750" y1="71411" x2="18571" y2="72285"/>
                        <a14:backgroundMark x1="45179" y1="66292" x2="64286" y2="37828"/>
                        <a14:backgroundMark x1="4286" y1="3620" x2="8036" y2="11236"/>
                        <a14:backgroundMark x1="4643" y1="93633" x2="4643" y2="671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1312" y="489557"/>
            <a:ext cx="1192626" cy="17058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0600" y="1683357"/>
            <a:ext cx="3429000" cy="30652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40300" y="3073400"/>
            <a:ext cx="584200" cy="4191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4899171" y="3389152"/>
            <a:ext cx="62532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366000" y="2555715"/>
            <a:ext cx="812799" cy="8830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7280145" y="3096250"/>
            <a:ext cx="972145" cy="40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55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82" y="5010827"/>
            <a:ext cx="9024530" cy="11960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Harmonium: The Tag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1298" y="1683357"/>
            <a:ext cx="7348654" cy="30652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3750" y1="12235" x2="19643" y2="2372"/>
                        <a14:foregroundMark x1="20357" y1="43196" x2="20000" y2="97378"/>
                        <a14:foregroundMark x1="12857" y1="49064" x2="13750" y2="98876"/>
                        <a14:foregroundMark x1="30536" y1="48315" x2="31250" y2="98252"/>
                        <a14:foregroundMark x1="23750" y1="71411" x2="18571" y2="72285"/>
                        <a14:backgroundMark x1="45179" y1="66292" x2="64286" y2="37828"/>
                        <a14:backgroundMark x1="4286" y1="3620" x2="8036" y2="11236"/>
                        <a14:backgroundMark x1="4643" y1="93633" x2="4643" y2="671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1312" y="489557"/>
            <a:ext cx="1192626" cy="170588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90600" y="1683357"/>
            <a:ext cx="5105400" cy="30652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940300" y="3073400"/>
            <a:ext cx="584200" cy="4191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4899171" y="3389152"/>
            <a:ext cx="62532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366000" y="2555715"/>
            <a:ext cx="812799" cy="8830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7280145" y="3096250"/>
            <a:ext cx="972145" cy="40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01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82" y="5010827"/>
            <a:ext cx="9024530" cy="11960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Harmonium: The Tag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1298" y="1683357"/>
            <a:ext cx="7348654" cy="30652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3750" y1="12235" x2="19643" y2="2372"/>
                        <a14:foregroundMark x1="20357" y1="43196" x2="20000" y2="97378"/>
                        <a14:foregroundMark x1="12857" y1="49064" x2="13750" y2="98876"/>
                        <a14:foregroundMark x1="30536" y1="48315" x2="31250" y2="98252"/>
                        <a14:foregroundMark x1="23750" y1="71411" x2="18571" y2="72285"/>
                        <a14:backgroundMark x1="45179" y1="66292" x2="64286" y2="37828"/>
                        <a14:backgroundMark x1="4286" y1="3620" x2="8036" y2="11236"/>
                        <a14:backgroundMark x1="4643" y1="93633" x2="4643" y2="671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1312" y="489557"/>
            <a:ext cx="1192626" cy="170588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07100" y="1683357"/>
            <a:ext cx="812800" cy="30652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940300" y="3073400"/>
            <a:ext cx="584200" cy="4191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4899171" y="3389152"/>
            <a:ext cx="62532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366000" y="2555715"/>
            <a:ext cx="812799" cy="8830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7280145" y="3096250"/>
            <a:ext cx="972145" cy="40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82" y="5010826"/>
            <a:ext cx="9024530" cy="12503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Harmonium: The Tag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1298" y="1683357"/>
            <a:ext cx="7348654" cy="30652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3750" y1="12235" x2="19643" y2="2372"/>
                        <a14:foregroundMark x1="20357" y1="43196" x2="20000" y2="97378"/>
                        <a14:foregroundMark x1="12857" y1="49064" x2="13750" y2="98876"/>
                        <a14:foregroundMark x1="30536" y1="48315" x2="31250" y2="98252"/>
                        <a14:foregroundMark x1="23750" y1="71411" x2="18571" y2="72285"/>
                        <a14:backgroundMark x1="45179" y1="66292" x2="64286" y2="37828"/>
                        <a14:backgroundMark x1="4286" y1="3620" x2="8036" y2="11236"/>
                        <a14:backgroundMark x1="4643" y1="93633" x2="4643" y2="671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1312" y="489557"/>
            <a:ext cx="1192626" cy="170588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940300" y="3073400"/>
            <a:ext cx="584200" cy="4191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4899171" y="3389152"/>
            <a:ext cx="62532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366000" y="2555715"/>
            <a:ext cx="812799" cy="88305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7280145" y="3096250"/>
            <a:ext cx="972145" cy="40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007100" y="1683357"/>
            <a:ext cx="1358900" cy="30652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95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Harmonium Tag: The Need for Filtering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69308" y="1878228"/>
            <a:ext cx="8798011" cy="38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Pulse w/o filtering </a:t>
            </a:r>
            <a:r>
              <a:rPr lang="en-US" b="1" dirty="0">
                <a:sym typeface="Wingdings"/>
              </a:rPr>
              <a:t></a:t>
            </a:r>
            <a:r>
              <a:rPr lang="en-US" b="1" dirty="0" smtClean="0"/>
              <a:t> Pulse w/ trigger filtering </a:t>
            </a:r>
            <a:r>
              <a:rPr lang="en-US" b="1" dirty="0" smtClean="0">
                <a:sym typeface="Wingdings"/>
              </a:rPr>
              <a:t> Pulse w/ shaping filter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3941805" y="1865870"/>
            <a:ext cx="6610865" cy="40777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1211" y="1302740"/>
            <a:ext cx="4596108" cy="191709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997589" y="2198429"/>
            <a:ext cx="344410" cy="2621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7997589" y="2371640"/>
            <a:ext cx="33339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9487469" y="1860146"/>
            <a:ext cx="512315" cy="5587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9390185" y="2185757"/>
            <a:ext cx="612752" cy="25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103" y="3219833"/>
            <a:ext cx="6746420" cy="3373211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5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Harmonium Tag: The Need for Filtering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69308" y="1878228"/>
            <a:ext cx="87980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Pulse w/o filtering </a:t>
            </a:r>
            <a:br>
              <a:rPr lang="en-US" b="1" dirty="0" smtClean="0"/>
            </a:br>
            <a:r>
              <a:rPr lang="en-US" b="1" dirty="0" smtClean="0">
                <a:sym typeface="Wingdings"/>
              </a:rPr>
              <a:t></a:t>
            </a:r>
            <a:r>
              <a:rPr lang="en-US" b="1" dirty="0" smtClean="0"/>
              <a:t> Pulse w/ trigger filtering </a:t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7220464" y="1878228"/>
            <a:ext cx="3332206" cy="40777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1211" y="1302740"/>
            <a:ext cx="4596108" cy="191709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487469" y="1860146"/>
            <a:ext cx="512315" cy="5587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9390185" y="2185757"/>
            <a:ext cx="612752" cy="25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907628" y="2112135"/>
            <a:ext cx="540912" cy="3992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052" y="3109087"/>
            <a:ext cx="6902522" cy="3451261"/>
          </a:xfrm>
          <a:prstGeom prst="rect">
            <a:avLst/>
          </a:prstGeom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79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Harmonium tracks </a:t>
            </a:r>
            <a:r>
              <a:rPr lang="en-US" dirty="0" err="1" smtClean="0"/>
              <a:t>microquadrotors</a:t>
            </a:r>
            <a:r>
              <a:rPr lang="en-US" dirty="0" smtClean="0"/>
              <a:t> in real time with 14 cm accuracy</a:t>
            </a:r>
            <a:endParaRPr lang="en-US" dirty="0"/>
          </a:p>
        </p:txBody>
      </p:sp>
      <p:pic>
        <p:nvPicPr>
          <p:cNvPr id="7" name="Harmonium Flight Test %23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6762" y="1777806"/>
            <a:ext cx="8348546" cy="483973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261872" y="4765183"/>
            <a:ext cx="4945745" cy="1687388"/>
            <a:chOff x="1261872" y="4765183"/>
            <a:chExt cx="4945745" cy="1687388"/>
          </a:xfrm>
        </p:grpSpPr>
        <p:sp>
          <p:nvSpPr>
            <p:cNvPr id="3" name="Oval 2"/>
            <p:cNvSpPr/>
            <p:nvPr/>
          </p:nvSpPr>
          <p:spPr>
            <a:xfrm>
              <a:off x="5087156" y="5332110"/>
              <a:ext cx="1120461" cy="1120461"/>
            </a:xfrm>
            <a:prstGeom prst="ellipse">
              <a:avLst/>
            </a:prstGeom>
            <a:noFill/>
            <a:ln w="152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Arrow Connector 4"/>
            <p:cNvCxnSpPr/>
            <p:nvPr/>
          </p:nvCxnSpPr>
          <p:spPr>
            <a:xfrm>
              <a:off x="1261872" y="4765183"/>
              <a:ext cx="3606085" cy="927279"/>
            </a:xfrm>
            <a:prstGeom prst="straightConnector1">
              <a:avLst/>
            </a:prstGeom>
            <a:ln w="152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76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1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Harmonium Tag: The Need for Filtering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69308" y="1878228"/>
            <a:ext cx="87980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Pulse w/o filtering </a:t>
            </a:r>
            <a:br>
              <a:rPr lang="en-US" b="1" dirty="0" smtClean="0"/>
            </a:br>
            <a:r>
              <a:rPr lang="en-US" b="1" dirty="0" smtClean="0">
                <a:sym typeface="Wingdings"/>
              </a:rPr>
              <a:t></a:t>
            </a:r>
            <a:r>
              <a:rPr lang="en-US" b="1" dirty="0" smtClean="0"/>
              <a:t> Pulse w/ trigger filtering </a:t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7220464" y="1878228"/>
            <a:ext cx="3332206" cy="40777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1211" y="1302740"/>
            <a:ext cx="4596108" cy="191709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487469" y="1860146"/>
            <a:ext cx="512315" cy="5587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9390185" y="2185757"/>
            <a:ext cx="612752" cy="25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146" y="3219833"/>
            <a:ext cx="7276334" cy="3638167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07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Harmonium Tag: The Need for Filtering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69308" y="1878228"/>
            <a:ext cx="87980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Pulse w/o filtering </a:t>
            </a:r>
            <a:br>
              <a:rPr lang="en-US" b="1" dirty="0" smtClean="0"/>
            </a:br>
            <a:r>
              <a:rPr lang="en-US" b="1" dirty="0" smtClean="0">
                <a:sym typeface="Wingdings"/>
              </a:rPr>
              <a:t></a:t>
            </a:r>
            <a:r>
              <a:rPr lang="en-US" b="1" dirty="0" smtClean="0"/>
              <a:t> Pulse w/ trigger filtering </a:t>
            </a:r>
            <a:br>
              <a:rPr lang="en-US" b="1" dirty="0" smtClean="0"/>
            </a:br>
            <a:r>
              <a:rPr lang="en-US" b="1" dirty="0" smtClean="0">
                <a:sym typeface="Wingdings"/>
              </a:rPr>
              <a:t> Pulse w/ shaping filter</a:t>
            </a:r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1211" y="1302740"/>
            <a:ext cx="4596108" cy="191709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427335" y="1753706"/>
            <a:ext cx="618186" cy="7705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931" y="3406739"/>
            <a:ext cx="6902522" cy="3451261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0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measure the time of arrival of pulses from the tag?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5" r="15805"/>
          <a:stretch/>
        </p:blipFill>
        <p:spPr>
          <a:xfrm>
            <a:off x="1146874" y="3929344"/>
            <a:ext cx="8989017" cy="1536863"/>
          </a:xfr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38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Commercial UWB receivers expect standard packets and modulation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503" y="1992259"/>
            <a:ext cx="4493124" cy="4024417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6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UWB receivers from research are too expensive, noisy, or niche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UWB Receivers</a:t>
            </a:r>
          </a:p>
          <a:p>
            <a:pPr lvl="1"/>
            <a:r>
              <a:rPr lang="en-US" dirty="0" smtClean="0"/>
              <a:t>High-Speed ADCs</a:t>
            </a:r>
          </a:p>
          <a:p>
            <a:pPr lvl="1"/>
            <a:r>
              <a:rPr lang="en-US" dirty="0" smtClean="0"/>
              <a:t>Energy detection receivers</a:t>
            </a:r>
          </a:p>
          <a:p>
            <a:pPr lvl="1"/>
            <a:r>
              <a:rPr lang="en-US" dirty="0" smtClean="0"/>
              <a:t>Sampling Receivers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6108192" y="4436490"/>
            <a:ext cx="4738633" cy="2421510"/>
            <a:chOff x="6108192" y="4144490"/>
            <a:chExt cx="4738633" cy="242151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192" y="4144490"/>
              <a:ext cx="4738633" cy="1913679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6235961" y="6058169"/>
              <a:ext cx="4483096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900" b="1" dirty="0" err="1">
                  <a:solidFill>
                    <a:srgbClr val="222222"/>
                  </a:solidFill>
                  <a:latin typeface="Arial" charset="0"/>
                </a:rPr>
                <a:t>Hantscher</a:t>
              </a:r>
              <a:r>
                <a:rPr lang="en-US" sz="900" b="1" dirty="0">
                  <a:solidFill>
                    <a:srgbClr val="222222"/>
                  </a:solidFill>
                  <a:latin typeface="Arial" charset="0"/>
                </a:rPr>
                <a:t>, Sebastian, et al. "Hardware concepts for the sequential sampling of repetitive pulse radar echoes in cost‐efficient ultra‐wideband </a:t>
              </a:r>
              <a:r>
                <a:rPr lang="en-US" sz="900" b="1" dirty="0" err="1">
                  <a:solidFill>
                    <a:srgbClr val="222222"/>
                  </a:solidFill>
                  <a:latin typeface="Arial" charset="0"/>
                </a:rPr>
                <a:t>transceivers."</a:t>
              </a:r>
              <a:r>
                <a:rPr lang="en-US" sz="900" b="1" i="1" dirty="0" err="1">
                  <a:solidFill>
                    <a:srgbClr val="222222"/>
                  </a:solidFill>
                  <a:latin typeface="Arial" charset="0"/>
                </a:rPr>
                <a:t>Microwave</a:t>
              </a:r>
              <a:r>
                <a:rPr lang="en-US" sz="900" b="1" i="1" dirty="0">
                  <a:solidFill>
                    <a:srgbClr val="222222"/>
                  </a:solidFill>
                  <a:latin typeface="Arial" charset="0"/>
                </a:rPr>
                <a:t> and Optical Technology Letters</a:t>
              </a:r>
              <a:r>
                <a:rPr lang="en-US" sz="900" b="1" dirty="0">
                  <a:solidFill>
                    <a:srgbClr val="222222"/>
                  </a:solidFill>
                  <a:latin typeface="Arial" charset="0"/>
                </a:rPr>
                <a:t> 52.3 (2010): 585-591.</a:t>
              </a:r>
              <a:endParaRPr lang="en-US" sz="900" b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193259" y="1781475"/>
            <a:ext cx="4653566" cy="2550965"/>
            <a:chOff x="6193259" y="1691322"/>
            <a:chExt cx="4653566" cy="2550965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6774" y="1691322"/>
              <a:ext cx="4141467" cy="1996967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6193259" y="3688289"/>
              <a:ext cx="4653566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222222"/>
                  </a:solidFill>
                  <a:latin typeface="Arial" charset="0"/>
                </a:rPr>
                <a:t>Segura, Marcelo, et al. "Experimental demonstration of self-localized ultra wideband indoor mobile robot navigation system." </a:t>
              </a:r>
              <a:r>
                <a:rPr lang="en-US" sz="1000" b="1" i="1" dirty="0">
                  <a:solidFill>
                    <a:srgbClr val="222222"/>
                  </a:solidFill>
                  <a:latin typeface="Arial" charset="0"/>
                </a:rPr>
                <a:t>Indoor Positioning and Indoor Navigation (IPIN), 2010 International Conference on</a:t>
              </a:r>
              <a:r>
                <a:rPr lang="en-US" sz="1000" b="1" dirty="0">
                  <a:solidFill>
                    <a:srgbClr val="222222"/>
                  </a:solidFill>
                  <a:latin typeface="Arial" charset="0"/>
                </a:rPr>
                <a:t>. IEEE, 2010.</a:t>
              </a:r>
              <a:endParaRPr lang="en-US" sz="1000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-9498" y="3612243"/>
            <a:ext cx="6096000" cy="2242176"/>
            <a:chOff x="-149657" y="3895578"/>
            <a:chExt cx="6096000" cy="224217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863" y="3895578"/>
              <a:ext cx="4654960" cy="1826678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-149657" y="5722256"/>
              <a:ext cx="6096000" cy="41549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sz="1000" b="1" dirty="0" err="1">
                  <a:solidFill>
                    <a:srgbClr val="222222"/>
                  </a:solidFill>
                  <a:latin typeface="Arial" charset="0"/>
                </a:rPr>
                <a:t>Rabbachin</a:t>
              </a:r>
              <a:r>
                <a:rPr lang="en-US" sz="1000" b="1" dirty="0">
                  <a:solidFill>
                    <a:srgbClr val="222222"/>
                  </a:solidFill>
                  <a:latin typeface="Arial" charset="0"/>
                </a:rPr>
                <a:t>, Alberto, et al. "UWB energy detection in the presence of multiple narrowband interferers." </a:t>
              </a:r>
              <a:r>
                <a:rPr lang="en-US" sz="1000" b="1" i="1" dirty="0">
                  <a:solidFill>
                    <a:srgbClr val="222222"/>
                  </a:solidFill>
                  <a:latin typeface="Arial" charset="0"/>
                </a:rPr>
                <a:t>Ultra-Wideband, 2007. ICUWB 2007. IEEE International Conference on</a:t>
              </a:r>
              <a:r>
                <a:rPr lang="en-US" sz="1000" b="1" dirty="0">
                  <a:solidFill>
                    <a:srgbClr val="222222"/>
                  </a:solidFill>
                  <a:latin typeface="Arial" charset="0"/>
                </a:rPr>
                <a:t>. IEEE, 2007.</a:t>
              </a:r>
              <a:endParaRPr lang="en-US" sz="1000" b="1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440199" y="826069"/>
            <a:ext cx="222849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X</a:t>
            </a:r>
            <a:endParaRPr lang="en-US" sz="23900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40199" y="3593600"/>
            <a:ext cx="222849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X</a:t>
            </a:r>
            <a:endParaRPr lang="en-US" sz="23900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83071" y="2579906"/>
            <a:ext cx="222849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X</a:t>
            </a:r>
            <a:endParaRPr lang="en-US" sz="23900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66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real-world, UWB is not alone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261872" y="2154265"/>
            <a:ext cx="9043163" cy="4175136"/>
            <a:chOff x="2720304" y="3626264"/>
            <a:chExt cx="6096000" cy="281446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15900" b="16733"/>
            <a:stretch/>
          </p:blipFill>
          <p:spPr>
            <a:xfrm>
              <a:off x="2920642" y="3626264"/>
              <a:ext cx="5695324" cy="2553873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720304" y="6194504"/>
              <a:ext cx="6096000" cy="24622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sz="1000" b="1" dirty="0"/>
                <a:t>http://</a:t>
              </a:r>
              <a:r>
                <a:rPr lang="en-US" sz="1000" b="1" dirty="0" err="1"/>
                <a:t>www.theiet.org</a:t>
              </a:r>
              <a:r>
                <a:rPr lang="en-US" sz="1000" b="1" dirty="0"/>
                <a:t>/resources/journals/</a:t>
              </a:r>
              <a:r>
                <a:rPr lang="en-US" sz="1000" b="1" dirty="0" err="1"/>
                <a:t>eletters</a:t>
              </a:r>
              <a:r>
                <a:rPr lang="en-US" sz="1000" b="1" dirty="0"/>
                <a:t>/4811/images/640_uwb-spectrum2.jpg</a:t>
              </a: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5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Harmonium: UWB Reception with Narrowband Radios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Concept of operation:</a:t>
            </a:r>
          </a:p>
          <a:p>
            <a:pPr lvl="1"/>
            <a:r>
              <a:rPr lang="en-US" b="1" dirty="0" smtClean="0"/>
              <a:t>Generic narrowband receiver</a:t>
            </a:r>
          </a:p>
          <a:p>
            <a:pPr lvl="1"/>
            <a:r>
              <a:rPr lang="en-US" b="1" dirty="0" smtClean="0"/>
              <a:t>Frequency-swept local oscillator</a:t>
            </a:r>
          </a:p>
          <a:p>
            <a:pPr lvl="1"/>
            <a:r>
              <a:rPr lang="en-US" b="1" dirty="0" smtClean="0"/>
              <a:t>Antenna diversity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5781" y1="8713" x2="48906" y2="3762"/>
                        <a14:foregroundMark x1="92656" y1="92673" x2="81250" y2="72871"/>
                        <a14:foregroundMark x1="75000" y1="76634" x2="74375" y2="69505"/>
                        <a14:foregroundMark x1="29219" y1="75050" x2="25625" y2="78416"/>
                        <a14:foregroundMark x1="21250" y1="76832" x2="14063" y2="83762"/>
                        <a14:foregroundMark x1="21406" y1="88515" x2="15000" y2="74653"/>
                        <a14:foregroundMark x1="10625" y1="92673" x2="8438" y2="77624"/>
                        <a14:foregroundMark x1="45469" y1="90693" x2="45469" y2="83960"/>
                        <a14:foregroundMark x1="48281" y1="90099" x2="48281" y2="83762"/>
                        <a14:foregroundMark x1="46563" y1="31485" x2="46719" y2="25941"/>
                        <a14:foregroundMark x1="50938" y1="31287" x2="51406" y2="24554"/>
                        <a14:backgroundMark x1="48125" y1="396" x2="55469" y2="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4932" y="1466469"/>
            <a:ext cx="2009816" cy="15858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01" y="3275824"/>
            <a:ext cx="3266644" cy="32666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18"/>
          <a:stretch/>
        </p:blipFill>
        <p:spPr>
          <a:xfrm>
            <a:off x="5185624" y="3275824"/>
            <a:ext cx="4119548" cy="345126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362414" y="3425125"/>
            <a:ext cx="745778" cy="330196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108192" y="3425125"/>
            <a:ext cx="745778" cy="330196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99748" y="3425125"/>
            <a:ext cx="745778" cy="330196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853970" y="3425125"/>
            <a:ext cx="745778" cy="330196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345526" y="3425125"/>
            <a:ext cx="745778" cy="330196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987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Harmonium: UWB Reception with Narrowband Radios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Concept of operation:</a:t>
            </a:r>
          </a:p>
          <a:p>
            <a:pPr lvl="1"/>
            <a:r>
              <a:rPr lang="en-US" dirty="0" smtClean="0"/>
              <a:t>Generic narrowband receiver</a:t>
            </a:r>
          </a:p>
          <a:p>
            <a:pPr lvl="1"/>
            <a:r>
              <a:rPr lang="en-US" dirty="0" smtClean="0"/>
              <a:t>Frequency-swept local oscillator</a:t>
            </a:r>
          </a:p>
          <a:p>
            <a:pPr lvl="1"/>
            <a:r>
              <a:rPr lang="en-US" dirty="0" smtClean="0"/>
              <a:t>Antenna diversity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5781" y1="8713" x2="48906" y2="3762"/>
                        <a14:foregroundMark x1="92656" y1="92673" x2="81250" y2="72871"/>
                        <a14:foregroundMark x1="75000" y1="76634" x2="74375" y2="69505"/>
                        <a14:foregroundMark x1="29219" y1="75050" x2="25625" y2="78416"/>
                        <a14:foregroundMark x1="21250" y1="76832" x2="14063" y2="83762"/>
                        <a14:foregroundMark x1="21406" y1="88515" x2="15000" y2="74653"/>
                        <a14:foregroundMark x1="10625" y1="92673" x2="8438" y2="77624"/>
                        <a14:foregroundMark x1="45469" y1="90693" x2="45469" y2="83960"/>
                        <a14:foregroundMark x1="48281" y1="90099" x2="48281" y2="83762"/>
                        <a14:foregroundMark x1="46563" y1="31485" x2="46719" y2="25941"/>
                        <a14:foregroundMark x1="50938" y1="31287" x2="51406" y2="24554"/>
                        <a14:backgroundMark x1="48125" y1="396" x2="55469" y2="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4932" y="1466469"/>
            <a:ext cx="2009816" cy="15858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01" y="3275824"/>
            <a:ext cx="3266644" cy="32666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82"/>
          <a:stretch/>
        </p:blipFill>
        <p:spPr>
          <a:xfrm>
            <a:off x="5102171" y="4370177"/>
            <a:ext cx="2429559" cy="189202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3918145" y="5583382"/>
            <a:ext cx="2148840" cy="596755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959352" y="4469283"/>
            <a:ext cx="2148840" cy="40573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164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Harmonium: UWB Reception with Narrowband Radios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Concept of operation:</a:t>
            </a:r>
          </a:p>
          <a:p>
            <a:pPr lvl="1"/>
            <a:r>
              <a:rPr lang="en-US" b="1" dirty="0" smtClean="0"/>
              <a:t>Generic narrowband receiver</a:t>
            </a:r>
          </a:p>
          <a:p>
            <a:pPr lvl="1"/>
            <a:r>
              <a:rPr lang="en-US" b="1" dirty="0" smtClean="0"/>
              <a:t>Frequency-swept local oscillator</a:t>
            </a:r>
          </a:p>
          <a:p>
            <a:pPr lvl="1"/>
            <a:r>
              <a:rPr lang="en-US" b="1" dirty="0" smtClean="0"/>
              <a:t>Antenna diversity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5781" y1="8713" x2="48906" y2="3762"/>
                        <a14:foregroundMark x1="92656" y1="92673" x2="81250" y2="72871"/>
                        <a14:foregroundMark x1="75000" y1="76634" x2="74375" y2="69505"/>
                        <a14:foregroundMark x1="29219" y1="75050" x2="25625" y2="78416"/>
                        <a14:foregroundMark x1="21250" y1="76832" x2="14063" y2="83762"/>
                        <a14:foregroundMark x1="21406" y1="88515" x2="15000" y2="74653"/>
                        <a14:foregroundMark x1="10625" y1="92673" x2="8438" y2="77624"/>
                        <a14:foregroundMark x1="45469" y1="90693" x2="45469" y2="83960"/>
                        <a14:foregroundMark x1="48281" y1="90099" x2="48281" y2="83762"/>
                        <a14:foregroundMark x1="46563" y1="31485" x2="46719" y2="25941"/>
                        <a14:foregroundMark x1="50938" y1="31287" x2="51406" y2="24554"/>
                        <a14:backgroundMark x1="48125" y1="396" x2="55469" y2="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4932" y="1466469"/>
            <a:ext cx="2009816" cy="15858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01" y="3275824"/>
            <a:ext cx="3266644" cy="32666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3108960"/>
            <a:ext cx="5076967" cy="365760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36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Harmonium: UWB Reception with Narrowband Radios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Concept of operation:</a:t>
            </a:r>
          </a:p>
          <a:p>
            <a:pPr lvl="1"/>
            <a:r>
              <a:rPr lang="en-US" b="1" dirty="0" smtClean="0"/>
              <a:t>Generic narrowband receiver</a:t>
            </a:r>
          </a:p>
          <a:p>
            <a:pPr lvl="1"/>
            <a:r>
              <a:rPr lang="en-US" b="1" dirty="0" smtClean="0"/>
              <a:t>Frequency-swept local oscillator</a:t>
            </a:r>
          </a:p>
          <a:p>
            <a:pPr lvl="1"/>
            <a:r>
              <a:rPr lang="en-US" b="1" dirty="0" smtClean="0"/>
              <a:t>Antenna diversity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5781" y1="8713" x2="48906" y2="3762"/>
                        <a14:foregroundMark x1="92656" y1="92673" x2="81250" y2="72871"/>
                        <a14:foregroundMark x1="75000" y1="76634" x2="74375" y2="69505"/>
                        <a14:foregroundMark x1="29219" y1="75050" x2="25625" y2="78416"/>
                        <a14:foregroundMark x1="21250" y1="76832" x2="14063" y2="83762"/>
                        <a14:foregroundMark x1="21406" y1="88515" x2="15000" y2="74653"/>
                        <a14:foregroundMark x1="10625" y1="92673" x2="8438" y2="77624"/>
                        <a14:foregroundMark x1="45469" y1="90693" x2="45469" y2="83960"/>
                        <a14:foregroundMark x1="48281" y1="90099" x2="48281" y2="83762"/>
                        <a14:foregroundMark x1="46563" y1="31485" x2="46719" y2="25941"/>
                        <a14:foregroundMark x1="50938" y1="31287" x2="51406" y2="24554"/>
                        <a14:backgroundMark x1="48125" y1="396" x2="55469" y2="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4932" y="1466469"/>
            <a:ext cx="2009816" cy="15858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01" y="3275824"/>
            <a:ext cx="3266644" cy="32666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3108960"/>
            <a:ext cx="5074920" cy="3656125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30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Harmonium do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i="1" dirty="0" smtClean="0"/>
              <a:t>Time Difference of Arrival</a:t>
            </a:r>
            <a:endParaRPr lang="en-US" sz="28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3750" y1="12235" x2="19643" y2="2372"/>
                        <a14:foregroundMark x1="20357" y1="43196" x2="20000" y2="97378"/>
                        <a14:foregroundMark x1="12857" y1="49064" x2="13750" y2="98876"/>
                        <a14:foregroundMark x1="30536" y1="48315" x2="31250" y2="98252"/>
                        <a14:foregroundMark x1="23750" y1="71411" x2="18571" y2="72285"/>
                        <a14:backgroundMark x1="45179" y1="66292" x2="64286" y2="37828"/>
                        <a14:backgroundMark x1="4286" y1="3620" x2="8036" y2="11236"/>
                        <a14:backgroundMark x1="4643" y1="93633" x2="4643" y2="671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4173" y="3151527"/>
            <a:ext cx="1192626" cy="1705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5781" y1="8713" x2="48906" y2="3762"/>
                        <a14:foregroundMark x1="92656" y1="92673" x2="81250" y2="72871"/>
                        <a14:foregroundMark x1="75000" y1="76634" x2="74375" y2="69505"/>
                        <a14:foregroundMark x1="29219" y1="75050" x2="25625" y2="78416"/>
                        <a14:foregroundMark x1="21250" y1="76832" x2="14063" y2="83762"/>
                        <a14:foregroundMark x1="21406" y1="88515" x2="15000" y2="74653"/>
                        <a14:foregroundMark x1="10625" y1="92673" x2="8438" y2="77624"/>
                        <a14:foregroundMark x1="45469" y1="90693" x2="45469" y2="83960"/>
                        <a14:foregroundMark x1="48281" y1="90099" x2="48281" y2="83762"/>
                        <a14:foregroundMark x1="46563" y1="31485" x2="46719" y2="25941"/>
                        <a14:foregroundMark x1="50938" y1="31287" x2="51406" y2="24554"/>
                        <a14:backgroundMark x1="48125" y1="396" x2="55469" y2="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5861" y="1691322"/>
            <a:ext cx="1724795" cy="13609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5781" y1="8713" x2="48906" y2="3762"/>
                        <a14:foregroundMark x1="92656" y1="92673" x2="81250" y2="72871"/>
                        <a14:foregroundMark x1="75000" y1="76634" x2="74375" y2="69505"/>
                        <a14:foregroundMark x1="29219" y1="75050" x2="25625" y2="78416"/>
                        <a14:foregroundMark x1="21250" y1="76832" x2="14063" y2="83762"/>
                        <a14:foregroundMark x1="21406" y1="88515" x2="15000" y2="74653"/>
                        <a14:foregroundMark x1="10625" y1="92673" x2="8438" y2="77624"/>
                        <a14:foregroundMark x1="45469" y1="90693" x2="45469" y2="83960"/>
                        <a14:foregroundMark x1="48281" y1="90099" x2="48281" y2="83762"/>
                        <a14:foregroundMark x1="46563" y1="31485" x2="46719" y2="25941"/>
                        <a14:foregroundMark x1="50938" y1="31287" x2="51406" y2="24554"/>
                        <a14:backgroundMark x1="48125" y1="396" x2="55469" y2="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167" y="4754287"/>
            <a:ext cx="1724795" cy="13609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5781" y1="8713" x2="48906" y2="3762"/>
                        <a14:foregroundMark x1="92656" y1="92673" x2="81250" y2="72871"/>
                        <a14:foregroundMark x1="75000" y1="76634" x2="74375" y2="69505"/>
                        <a14:foregroundMark x1="29219" y1="75050" x2="25625" y2="78416"/>
                        <a14:foregroundMark x1="21250" y1="76832" x2="14063" y2="83762"/>
                        <a14:foregroundMark x1="21406" y1="88515" x2="15000" y2="74653"/>
                        <a14:foregroundMark x1="10625" y1="92673" x2="8438" y2="77624"/>
                        <a14:foregroundMark x1="45469" y1="90693" x2="45469" y2="83960"/>
                        <a14:foregroundMark x1="48281" y1="90099" x2="48281" y2="83762"/>
                        <a14:foregroundMark x1="46563" y1="31485" x2="46719" y2="25941"/>
                        <a14:foregroundMark x1="50938" y1="31287" x2="51406" y2="24554"/>
                        <a14:backgroundMark x1="48125" y1="396" x2="55469" y2="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9618" y="4834088"/>
            <a:ext cx="1724795" cy="13609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5781" y1="8713" x2="48906" y2="3762"/>
                        <a14:foregroundMark x1="92656" y1="92673" x2="81250" y2="72871"/>
                        <a14:foregroundMark x1="75000" y1="76634" x2="74375" y2="69505"/>
                        <a14:foregroundMark x1="29219" y1="75050" x2="25625" y2="78416"/>
                        <a14:foregroundMark x1="21250" y1="76832" x2="14063" y2="83762"/>
                        <a14:foregroundMark x1="21406" y1="88515" x2="15000" y2="74653"/>
                        <a14:foregroundMark x1="10625" y1="92673" x2="8438" y2="77624"/>
                        <a14:foregroundMark x1="45469" y1="90693" x2="45469" y2="83960"/>
                        <a14:foregroundMark x1="48281" y1="90099" x2="48281" y2="83762"/>
                        <a14:foregroundMark x1="46563" y1="31485" x2="46719" y2="25941"/>
                        <a14:foregroundMark x1="50938" y1="31287" x2="51406" y2="24554"/>
                        <a14:backgroundMark x1="48125" y1="396" x2="55469" y2="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1872" y="2805344"/>
            <a:ext cx="1724795" cy="136097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926865" y="4205543"/>
            <a:ext cx="1567101" cy="998113"/>
          </a:xfrm>
          <a:prstGeom prst="straightConnector1">
            <a:avLst/>
          </a:prstGeom>
          <a:ln w="762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413679" y="2583732"/>
            <a:ext cx="2099256" cy="1419367"/>
          </a:xfrm>
          <a:prstGeom prst="straightConnector1">
            <a:avLst/>
          </a:prstGeom>
          <a:ln w="762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310486" y="4166315"/>
            <a:ext cx="1545627" cy="1189741"/>
          </a:xfrm>
          <a:prstGeom prst="straightConnector1">
            <a:avLst/>
          </a:prstGeom>
          <a:ln w="762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2986668" y="3508315"/>
            <a:ext cx="2572884" cy="494784"/>
          </a:xfrm>
          <a:prstGeom prst="straightConnector1">
            <a:avLst/>
          </a:prstGeom>
          <a:ln w="762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Harmonium: UWB Reception with Narrowband Radios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Concept of operation:</a:t>
            </a:r>
          </a:p>
          <a:p>
            <a:pPr lvl="1"/>
            <a:r>
              <a:rPr lang="en-US" dirty="0" smtClean="0"/>
              <a:t>Generic narrowband receiver</a:t>
            </a:r>
          </a:p>
          <a:p>
            <a:pPr lvl="1"/>
            <a:r>
              <a:rPr lang="en-US" dirty="0" smtClean="0"/>
              <a:t>Frequency-swept local oscillator</a:t>
            </a:r>
          </a:p>
          <a:p>
            <a:pPr lvl="1"/>
            <a:r>
              <a:rPr lang="en-US" dirty="0" smtClean="0"/>
              <a:t>Antenna diversity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5781" y1="8713" x2="48906" y2="3762"/>
                        <a14:foregroundMark x1="92656" y1="92673" x2="81250" y2="72871"/>
                        <a14:foregroundMark x1="75000" y1="76634" x2="74375" y2="69505"/>
                        <a14:foregroundMark x1="29219" y1="75050" x2="25625" y2="78416"/>
                        <a14:foregroundMark x1="21250" y1="76832" x2="14063" y2="83762"/>
                        <a14:foregroundMark x1="21406" y1="88515" x2="15000" y2="74653"/>
                        <a14:foregroundMark x1="10625" y1="92673" x2="8438" y2="77624"/>
                        <a14:foregroundMark x1="45469" y1="90693" x2="45469" y2="83960"/>
                        <a14:foregroundMark x1="48281" y1="90099" x2="48281" y2="83762"/>
                        <a14:foregroundMark x1="46563" y1="31485" x2="46719" y2="25941"/>
                        <a14:foregroundMark x1="50938" y1="31287" x2="51406" y2="24554"/>
                        <a14:backgroundMark x1="48125" y1="396" x2="55469" y2="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4932" y="1466469"/>
            <a:ext cx="2009816" cy="15858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01" y="3275824"/>
            <a:ext cx="3266644" cy="32666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3108960"/>
            <a:ext cx="5074920" cy="3656125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80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Harmonium: UWB Reception with Narrowband Radios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Concept of operation:</a:t>
            </a:r>
          </a:p>
          <a:p>
            <a:pPr lvl="1"/>
            <a:r>
              <a:rPr lang="en-US" dirty="0" smtClean="0"/>
              <a:t>Generic narrowband receiver</a:t>
            </a:r>
          </a:p>
          <a:p>
            <a:pPr lvl="1"/>
            <a:r>
              <a:rPr lang="en-US" dirty="0" smtClean="0"/>
              <a:t>Frequency-swept local oscillator</a:t>
            </a:r>
          </a:p>
          <a:p>
            <a:pPr lvl="1"/>
            <a:r>
              <a:rPr lang="en-US" dirty="0" smtClean="0"/>
              <a:t>Antenna diversity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5781" y1="8713" x2="48906" y2="3762"/>
                        <a14:foregroundMark x1="92656" y1="92673" x2="81250" y2="72871"/>
                        <a14:foregroundMark x1="75000" y1="76634" x2="74375" y2="69505"/>
                        <a14:foregroundMark x1="29219" y1="75050" x2="25625" y2="78416"/>
                        <a14:foregroundMark x1="21250" y1="76832" x2="14063" y2="83762"/>
                        <a14:foregroundMark x1="21406" y1="88515" x2="15000" y2="74653"/>
                        <a14:foregroundMark x1="10625" y1="92673" x2="8438" y2="77624"/>
                        <a14:foregroundMark x1="45469" y1="90693" x2="45469" y2="83960"/>
                        <a14:foregroundMark x1="48281" y1="90099" x2="48281" y2="83762"/>
                        <a14:foregroundMark x1="46563" y1="31485" x2="46719" y2="25941"/>
                        <a14:foregroundMark x1="50938" y1="31287" x2="51406" y2="24554"/>
                        <a14:backgroundMark x1="48125" y1="396" x2="55469" y2="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4932" y="1466469"/>
            <a:ext cx="2009816" cy="15858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01" y="3275824"/>
            <a:ext cx="3266644" cy="32666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3108960"/>
            <a:ext cx="5074920" cy="3656125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03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Harmonium</a:t>
            </a:r>
            <a:r>
              <a:rPr lang="en-US" dirty="0"/>
              <a:t> </a:t>
            </a:r>
            <a:r>
              <a:rPr lang="en-US" dirty="0" smtClean="0"/>
              <a:t>reconstructing UWB signals in the real world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720" y="1719072"/>
            <a:ext cx="3657600" cy="2286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320" y="1719072"/>
            <a:ext cx="3657600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720" y="4032504"/>
            <a:ext cx="3657600" cy="228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320" y="4032504"/>
            <a:ext cx="3657600" cy="228600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Time-Domain Representation to Time-of-Arrival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311" y="1718469"/>
            <a:ext cx="3657600" cy="2286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911" y="1718469"/>
            <a:ext cx="3657600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311" y="4031616"/>
            <a:ext cx="3657600" cy="228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911" y="4031616"/>
            <a:ext cx="3657600" cy="228600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72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well does Harmonium actually work?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0000" r="90000">
                        <a14:backgroundMark x1="55600" y1="58621" x2="54500" y2="580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3429" r="16578"/>
          <a:stretch/>
        </p:blipFill>
        <p:spPr>
          <a:xfrm>
            <a:off x="4259072" y="1691322"/>
            <a:ext cx="2895600" cy="27593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21" t="16111" r="9259" b="10010"/>
          <a:stretch/>
        </p:blipFill>
        <p:spPr>
          <a:xfrm>
            <a:off x="8051800" y="2742178"/>
            <a:ext cx="2540000" cy="34349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50380" y="2933700"/>
            <a:ext cx="2764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Experiment #1: Stationary Accuracy</a:t>
            </a:r>
            <a:endParaRPr lang="en-US" b="1"/>
          </a:p>
        </p:txBody>
      </p:sp>
      <p:sp>
        <p:nvSpPr>
          <p:cNvPr id="10" name="TextBox 9"/>
          <p:cNvSpPr txBox="1"/>
          <p:nvPr/>
        </p:nvSpPr>
        <p:spPr>
          <a:xfrm>
            <a:off x="4324858" y="4294698"/>
            <a:ext cx="2764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Experiment #2: </a:t>
            </a:r>
          </a:p>
          <a:p>
            <a:pPr algn="ctr"/>
            <a:r>
              <a:rPr lang="en-US" b="1" dirty="0" smtClean="0"/>
              <a:t>Mobile Localization Accuracy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939786" y="1818848"/>
            <a:ext cx="2764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Experiment #3: </a:t>
            </a:r>
          </a:p>
          <a:p>
            <a:pPr algn="ctr"/>
            <a:r>
              <a:rPr lang="en-US" b="1" dirty="0" smtClean="0"/>
              <a:t>Mobile Localization (Reproducibility)</a:t>
            </a:r>
            <a:endParaRPr lang="en-US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250" b="85505" l="13761" r="99359">
                        <a14:backgroundMark x1="90171" y1="74038" x2="85214" y2="653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11" t="16667" b="12407"/>
          <a:stretch/>
        </p:blipFill>
        <p:spPr>
          <a:xfrm>
            <a:off x="1602297" y="3206604"/>
            <a:ext cx="2412111" cy="347634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3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Evaluation #1:</a:t>
            </a:r>
            <a:br>
              <a:rPr lang="en-US" dirty="0" smtClean="0"/>
            </a:br>
            <a:r>
              <a:rPr lang="en-US" dirty="0" smtClean="0"/>
              <a:t>Stationary Accuracy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8255" y="2092339"/>
            <a:ext cx="3477106" cy="289758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2303" y="5190649"/>
            <a:ext cx="3265360" cy="1099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8206" y="5245474"/>
            <a:ext cx="3074020" cy="10208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9308" y="2229717"/>
            <a:ext cx="3196033" cy="27602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18349" y="1867330"/>
            <a:ext cx="2453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Stationary, Unobstructed</a:t>
            </a:r>
            <a:endParaRPr lang="en-US" sz="1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538582" y="1867330"/>
            <a:ext cx="2453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Stationary, Obstructed</a:t>
            </a:r>
            <a:endParaRPr lang="en-US" sz="1200" b="1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7543800" y="2895600"/>
            <a:ext cx="304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538582" y="4140200"/>
            <a:ext cx="217818" cy="2032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378700" y="4292600"/>
            <a:ext cx="304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8509000" y="4140200"/>
            <a:ext cx="228600" cy="2032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-506277" y="2487474"/>
            <a:ext cx="24998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 smtClean="0"/>
              <a:t>14 cm median error</a:t>
            </a:r>
            <a:endParaRPr lang="en-US" sz="3600" dirty="0"/>
          </a:p>
        </p:txBody>
      </p:sp>
      <p:sp>
        <p:nvSpPr>
          <p:cNvPr id="16" name="TextBox 15"/>
          <p:cNvSpPr txBox="1"/>
          <p:nvPr/>
        </p:nvSpPr>
        <p:spPr>
          <a:xfrm>
            <a:off x="9454627" y="2490205"/>
            <a:ext cx="24998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16 cm median error</a:t>
            </a:r>
            <a:endParaRPr lang="en-US" sz="36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46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3" grpId="0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Commercial UWB receivers fail in the presence of narrowband interferers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Spectrum is becoming increasingly crowded</a:t>
            </a:r>
          </a:p>
          <a:p>
            <a:r>
              <a:rPr lang="en-US" b="1" dirty="0" smtClean="0"/>
              <a:t>UWB fails with modest narrowband interference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799" y="2878897"/>
            <a:ext cx="4975352" cy="346424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31092" y="6317615"/>
            <a:ext cx="49382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DW1000 Datasheet</a:t>
            </a:r>
            <a:endParaRPr lang="en-US" sz="1000" b="1" dirty="0"/>
          </a:p>
        </p:txBody>
      </p:sp>
      <p:sp>
        <p:nvSpPr>
          <p:cNvPr id="13" name="Rectangle 12"/>
          <p:cNvSpPr/>
          <p:nvPr/>
        </p:nvSpPr>
        <p:spPr>
          <a:xfrm>
            <a:off x="4480560" y="2944368"/>
            <a:ext cx="416052" cy="2674620"/>
          </a:xfrm>
          <a:prstGeom prst="rect">
            <a:avLst/>
          </a:prstGeom>
          <a:solidFill>
            <a:srgbClr val="FFC000">
              <a:alpha val="2117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841" y="2944368"/>
            <a:ext cx="4005434" cy="3587601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80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Harmonium still able to achieve accurate location estimates in the presence of narrowband interference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2408" y="1743555"/>
            <a:ext cx="5201424" cy="433452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947365" y="6130308"/>
            <a:ext cx="7131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mtClean="0"/>
              <a:t>28 cm median </a:t>
            </a:r>
            <a:r>
              <a:rPr lang="en-US" sz="3600" dirty="0" smtClean="0"/>
              <a:t>error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18"/>
          <a:stretch/>
        </p:blipFill>
        <p:spPr>
          <a:xfrm>
            <a:off x="1447538" y="2728876"/>
            <a:ext cx="4119548" cy="345126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624328" y="2878177"/>
            <a:ext cx="745778" cy="330196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370106" y="2878177"/>
            <a:ext cx="745778" cy="330196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861662" y="2878177"/>
            <a:ext cx="745778" cy="330196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115884" y="2878177"/>
            <a:ext cx="745778" cy="3301960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607440" y="2878177"/>
            <a:ext cx="745778" cy="330196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4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Evaluation #2:</a:t>
            </a:r>
            <a:br>
              <a:rPr lang="en-US" dirty="0" smtClean="0"/>
            </a:br>
            <a:r>
              <a:rPr lang="en-US" dirty="0" smtClean="0"/>
              <a:t>Tracking Micro-</a:t>
            </a:r>
            <a:r>
              <a:rPr lang="en-US" dirty="0" err="1" smtClean="0"/>
              <a:t>Quadrotors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3825" y="2190775"/>
            <a:ext cx="3782168" cy="2954819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3858" y="5339345"/>
            <a:ext cx="4702932" cy="15186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0000" r="90000">
                        <a14:backgroundMark x1="55600" y1="58621" x2="54500" y2="580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3979" y="1239686"/>
            <a:ext cx="4376359" cy="29190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5980" y="2190775"/>
            <a:ext cx="56878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 smtClean="0"/>
              <a:t>14 cm median error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/>
              <a:t>46 cm 95%ile error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/>
              <a:t>Up to 1.4 m/s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/>
              <a:t>19 Hz sampling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61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Extensions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Digital Communication</a:t>
            </a:r>
          </a:p>
          <a:p>
            <a:r>
              <a:rPr lang="en-US" sz="3600" b="1" dirty="0" smtClean="0"/>
              <a:t>Multi-tag support</a:t>
            </a:r>
            <a:endParaRPr lang="en-US" sz="3600" b="1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3865" y="3430561"/>
            <a:ext cx="7348654" cy="30652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21790" y="4556502"/>
            <a:ext cx="1410346" cy="144134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015904" y="5167554"/>
            <a:ext cx="2099256" cy="1419367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3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Harmonium different?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2043952"/>
            <a:ext cx="6107116" cy="4351337"/>
          </a:xfrm>
        </p:spPr>
        <p:txBody>
          <a:bodyPr>
            <a:noAutofit/>
          </a:bodyPr>
          <a:lstStyle/>
          <a:p>
            <a:r>
              <a:rPr lang="en-US" sz="2000" b="1" dirty="0" smtClean="0"/>
              <a:t>Pushes </a:t>
            </a:r>
            <a:r>
              <a:rPr lang="en-US" sz="2000" b="1" dirty="0" smtClean="0"/>
              <a:t>most complexity from the node to localize to fixed </a:t>
            </a:r>
            <a:r>
              <a:rPr lang="en-US" sz="2000" b="1" dirty="0" smtClean="0"/>
              <a:t>infrastructure</a:t>
            </a:r>
          </a:p>
          <a:p>
            <a:pPr lvl="1"/>
            <a:r>
              <a:rPr lang="en-US" sz="1800" b="1" dirty="0" smtClean="0"/>
              <a:t>Tags are:</a:t>
            </a:r>
            <a:endParaRPr lang="en-US" sz="1800" b="1" dirty="0"/>
          </a:p>
          <a:p>
            <a:pPr lvl="2"/>
            <a:r>
              <a:rPr lang="en-US" sz="1600" b="1" i="1" dirty="0" smtClean="0"/>
              <a:t>Inexpensive</a:t>
            </a:r>
          </a:p>
          <a:p>
            <a:pPr lvl="2"/>
            <a:r>
              <a:rPr lang="en-US" sz="1600" b="1" i="1" dirty="0"/>
              <a:t>L</a:t>
            </a:r>
            <a:r>
              <a:rPr lang="en-US" sz="1600" b="1" i="1" dirty="0" smtClean="0"/>
              <a:t>ow-power</a:t>
            </a:r>
            <a:endParaRPr lang="en-US" sz="1600" b="1" dirty="0"/>
          </a:p>
          <a:p>
            <a:pPr lvl="2"/>
            <a:r>
              <a:rPr lang="en-US" sz="1600" b="1" i="1" dirty="0" smtClean="0"/>
              <a:t>Lightweight</a:t>
            </a:r>
            <a:endParaRPr lang="en-US" sz="1600" b="1" i="1" dirty="0" smtClean="0"/>
          </a:p>
          <a:p>
            <a:pPr lvl="1"/>
            <a:endParaRPr lang="en-US" sz="1800" b="1" dirty="0" smtClean="0"/>
          </a:p>
          <a:p>
            <a:r>
              <a:rPr lang="en-US" sz="2000" b="1" dirty="0" smtClean="0"/>
              <a:t>Harmonium solves the shortcomings of current RF localization technologies</a:t>
            </a:r>
          </a:p>
          <a:p>
            <a:pPr lvl="1"/>
            <a:r>
              <a:rPr lang="en-US" sz="1800" b="1" dirty="0" smtClean="0"/>
              <a:t>Achieves </a:t>
            </a:r>
            <a:r>
              <a:rPr lang="en-US" sz="1800" b="1" i="1" dirty="0" smtClean="0"/>
              <a:t>high accuracy </a:t>
            </a:r>
            <a:r>
              <a:rPr lang="en-US" sz="1800" b="1" dirty="0" smtClean="0"/>
              <a:t>in </a:t>
            </a:r>
            <a:r>
              <a:rPr lang="en-US" sz="1800" b="1" i="1" dirty="0" smtClean="0"/>
              <a:t>multipath-rich</a:t>
            </a:r>
            <a:r>
              <a:rPr lang="en-US" sz="1800" b="1" dirty="0" smtClean="0"/>
              <a:t> environments</a:t>
            </a:r>
          </a:p>
          <a:p>
            <a:pPr lvl="1"/>
            <a:r>
              <a:rPr lang="en-US" sz="1800" b="1" dirty="0" smtClean="0"/>
              <a:t>Receiver uses </a:t>
            </a:r>
            <a:r>
              <a:rPr lang="en-US" sz="1800" b="1" i="1" dirty="0" smtClean="0"/>
              <a:t>well-studied </a:t>
            </a:r>
            <a:r>
              <a:rPr lang="en-US" sz="1800" b="1" dirty="0" smtClean="0"/>
              <a:t>traditional narrowband architecture</a:t>
            </a:r>
          </a:p>
          <a:p>
            <a:pPr lvl="1"/>
            <a:r>
              <a:rPr lang="en-US" sz="1800" b="1" dirty="0" smtClean="0"/>
              <a:t>Composed of only </a:t>
            </a:r>
            <a:r>
              <a:rPr lang="en-US" sz="1800" b="1" i="1" dirty="0"/>
              <a:t>common, off-the-shelf </a:t>
            </a:r>
            <a:r>
              <a:rPr lang="en-US" sz="1800" b="1" dirty="0" smtClean="0"/>
              <a:t>components</a:t>
            </a:r>
            <a:endParaRPr lang="en-US" sz="1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3750" y1="12235" x2="19643" y2="2372"/>
                        <a14:foregroundMark x1="20357" y1="43196" x2="20000" y2="97378"/>
                        <a14:foregroundMark x1="12857" y1="49064" x2="13750" y2="98876"/>
                        <a14:foregroundMark x1="30536" y1="48315" x2="31250" y2="98252"/>
                        <a14:foregroundMark x1="23750" y1="71411" x2="18571" y2="72285"/>
                        <a14:backgroundMark x1="45179" y1="66292" x2="64286" y2="37828"/>
                        <a14:backgroundMark x1="4286" y1="3620" x2="8036" y2="11236"/>
                        <a14:backgroundMark x1="4643" y1="93633" x2="4643" y2="671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3612" y="1882586"/>
            <a:ext cx="1192626" cy="1705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55781" y1="8713" x2="48906" y2="3762"/>
                        <a14:foregroundMark x1="92656" y1="92673" x2="81250" y2="72871"/>
                        <a14:foregroundMark x1="75000" y1="76634" x2="74375" y2="69505"/>
                        <a14:foregroundMark x1="29219" y1="75050" x2="25625" y2="78416"/>
                        <a14:foregroundMark x1="21250" y1="76832" x2="14063" y2="83762"/>
                        <a14:foregroundMark x1="21406" y1="88515" x2="15000" y2="74653"/>
                        <a14:foregroundMark x1="10625" y1="92673" x2="8438" y2="77624"/>
                        <a14:foregroundMark x1="45469" y1="90693" x2="45469" y2="83960"/>
                        <a14:foregroundMark x1="48281" y1="90099" x2="48281" y2="83762"/>
                        <a14:foregroundMark x1="46563" y1="31485" x2="46719" y2="25941"/>
                        <a14:foregroundMark x1="50938" y1="31287" x2="51406" y2="24554"/>
                        <a14:backgroundMark x1="48125" y1="396" x2="55469" y2="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8988" y="4102463"/>
            <a:ext cx="2905760" cy="2292826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23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543800"/>
            <a:ext cx="9418320" cy="1193834"/>
          </a:xfrm>
        </p:spPr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37634"/>
            <a:ext cx="9418320" cy="432493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Harmonium introduces novel UWB </a:t>
            </a:r>
            <a:r>
              <a:rPr lang="en-US" dirty="0" smtClean="0">
                <a:solidFill>
                  <a:schemeClr val="tx1"/>
                </a:solidFill>
              </a:rPr>
              <a:t>transmitters, receivers, 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and signal processing techniques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Harmonium increases anchor complexity to realize minimal tags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1.5 cm</a:t>
            </a:r>
            <a:r>
              <a:rPr lang="en-US" baseline="30000" dirty="0" smtClean="0">
                <a:solidFill>
                  <a:schemeClr val="tx1"/>
                </a:solidFill>
              </a:rPr>
              <a:t>3</a:t>
            </a:r>
            <a:r>
              <a:rPr lang="en-US" dirty="0" smtClean="0">
                <a:solidFill>
                  <a:schemeClr val="tx1"/>
                </a:solidFill>
              </a:rPr>
              <a:t>, 75 </a:t>
            </a:r>
            <a:r>
              <a:rPr lang="en-US" dirty="0" err="1" smtClean="0">
                <a:solidFill>
                  <a:schemeClr val="tx1"/>
                </a:solidFill>
              </a:rPr>
              <a:t>mW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smtClean="0">
                <a:solidFill>
                  <a:schemeClr val="tx1"/>
                </a:solidFill>
              </a:rPr>
              <a:t>3 g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Harmonium is a robust, high-precision indoor localization technology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14 cm median error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16 cm median error “through “the walls”</a:t>
            </a:r>
          </a:p>
          <a:p>
            <a:pPr marL="342900" indent="-342900">
              <a:buFont typeface="Arial" charset="0"/>
              <a:buChar char="•"/>
            </a:pPr>
            <a:r>
              <a:rPr lang="en-US" smtClean="0">
                <a:solidFill>
                  <a:schemeClr val="tx1"/>
                </a:solidFill>
              </a:rPr>
              <a:t>28</a:t>
            </a:r>
            <a:r>
              <a:rPr lang="en-US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cm median error in the face of narrowband interference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31189" y1="92700" x2="12671" y2="91300"/>
                        <a14:foregroundMark x1="7602" y1="2700" x2="9942" y2="92000"/>
                        <a14:foregroundMark x1="64230" y1="17600" x2="76023" y2="8200"/>
                        <a14:foregroundMark x1="77778" y1="29000" x2="81481" y2="91600"/>
                        <a14:foregroundMark x1="93567" y1="8200" x2="96004" y2="96100"/>
                        <a14:foregroundMark x1="73002" y1="95800" x2="91910" y2="96500"/>
                        <a14:foregroundMark x1="73392" y1="42100" x2="92593" y2="5800"/>
                        <a14:foregroundMark x1="78752" y1="2700" x2="98635" y2="99600"/>
                        <a14:foregroundMark x1="89571" y1="41100" x2="96686" y2="3000"/>
                        <a14:foregroundMark x1="98635" y1="3000" x2="98343" y2="93000"/>
                        <a14:foregroundMark x1="96004" y1="1700" x2="91228" y2="2000"/>
                        <a14:foregroundMark x1="81092" y1="1000" x2="83528" y2="98500"/>
                        <a14:foregroundMark x1="74366" y1="5500" x2="93957" y2="97800"/>
                        <a14:foregroundMark x1="77388" y1="54900" x2="68324" y2="13400"/>
                        <a14:foregroundMark x1="60234" y1="15500" x2="60234" y2="20000"/>
                        <a14:foregroundMark x1="11696" y1="3000" x2="6628" y2="88200"/>
                        <a14:foregroundMark x1="2242" y1="2700" x2="3606" y2="97800"/>
                        <a14:foregroundMark x1="5945" y1="97200" x2="89864" y2="88200"/>
                        <a14:foregroundMark x1="34211" y1="98200" x2="877" y2="97200"/>
                        <a14:foregroundMark x1="34211" y1="89200" x2="9259" y2="87100"/>
                        <a14:foregroundMark x1="2242" y1="1700" x2="12281" y2="2000"/>
                        <a14:foregroundMark x1="13645" y1="1700" x2="12281" y2="93700"/>
                        <a14:foregroundMark x1="73392" y1="97800" x2="81481" y2="98900"/>
                        <a14:foregroundMark x1="74366" y1="50800" x2="66959" y2="31100"/>
                        <a14:foregroundMark x1="63938" y1="14500" x2="64912" y2="38000"/>
                        <a14:backgroundMark x1="16667" y1="83000" x2="27193" y2="83700"/>
                        <a14:backgroundMark x1="20078" y1="65700" x2="25146" y2="36900"/>
                        <a14:backgroundMark x1="49415" y1="36600" x2="53801" y2="20300"/>
                        <a14:backgroundMark x1="48441" y1="57000" x2="57212" y2="81900"/>
                        <a14:backgroundMark x1="67251" y1="97500" x2="65302" y2="99900"/>
                        <a14:backgroundMark x1="67641" y1="46600" x2="67641" y2="46600"/>
                        <a14:backgroundMark x1="69981" y1="2700" x2="65595" y2="13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65284" y="5622350"/>
            <a:ext cx="1189553" cy="11594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8366" y="101224"/>
            <a:ext cx="1736165" cy="11719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54837" y="5940444"/>
            <a:ext cx="7957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Ben Kempke</a:t>
            </a:r>
            <a:r>
              <a:rPr lang="en-US" sz="2800" dirty="0" smtClean="0"/>
              <a:t>, Pat </a:t>
            </a:r>
            <a:r>
              <a:rPr lang="en-US" sz="2800" dirty="0" err="1" smtClean="0"/>
              <a:t>Pannuto</a:t>
            </a:r>
            <a:r>
              <a:rPr lang="en-US" sz="2800" dirty="0" smtClean="0"/>
              <a:t>, and </a:t>
            </a:r>
            <a:r>
              <a:rPr lang="en-US" sz="2800" dirty="0" err="1" smtClean="0"/>
              <a:t>Prabal</a:t>
            </a:r>
            <a:r>
              <a:rPr lang="en-US" sz="2800" dirty="0" smtClean="0"/>
              <a:t> Dutta</a:t>
            </a:r>
            <a:endParaRPr lang="en-US" sz="28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72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29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Disadvantages of UWB Reception with Narrowband Receivers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Maximum attainable update rate goes down proportional to the number of required observations</a:t>
            </a:r>
          </a:p>
          <a:p>
            <a:r>
              <a:rPr lang="en-US" dirty="0" smtClean="0"/>
              <a:t>More complex signal processing required to reconstruct wideband channel representation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69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smtClean="0"/>
              <a:t>Bother with Indoor Localization Anyway?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3722723" cy="4351337"/>
          </a:xfrm>
        </p:spPr>
        <p:txBody>
          <a:bodyPr/>
          <a:lstStyle/>
          <a:p>
            <a:r>
              <a:rPr lang="en-US" smtClean="0"/>
              <a:t>Autonomous Robotics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032294" y="1828799"/>
            <a:ext cx="2719793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Location Attestation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320044" y="1828799"/>
            <a:ext cx="3722723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Asset Tracking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675" y="3558328"/>
            <a:ext cx="2613412" cy="153342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936249" y="5096879"/>
            <a:ext cx="30182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http://</a:t>
            </a:r>
            <a:r>
              <a:rPr lang="en-US" sz="800" dirty="0" err="1"/>
              <a:t>i.dailymail.co.uk</a:t>
            </a:r>
            <a:r>
              <a:rPr lang="en-US" sz="800" dirty="0"/>
              <a:t>/</a:t>
            </a:r>
            <a:r>
              <a:rPr lang="en-US" sz="800" dirty="0" err="1"/>
              <a:t>i</a:t>
            </a:r>
            <a:r>
              <a:rPr lang="en-US" sz="800" dirty="0"/>
              <a:t>/pix/2012/07/16/article-2174271-14150BDF000005DC-987_634x372.jpg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2537" y="4871980"/>
            <a:ext cx="2369167" cy="157944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455345" y="6433562"/>
            <a:ext cx="34643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http://</a:t>
            </a:r>
            <a:r>
              <a:rPr lang="en-US" sz="800" dirty="0" err="1"/>
              <a:t>cdn.wonderfulengineering.com</a:t>
            </a:r>
            <a:r>
              <a:rPr lang="en-US" sz="800" dirty="0"/>
              <a:t>/</a:t>
            </a:r>
            <a:r>
              <a:rPr lang="en-US" sz="800" dirty="0" err="1"/>
              <a:t>wp</a:t>
            </a:r>
            <a:r>
              <a:rPr lang="en-US" sz="800" dirty="0"/>
              <a:t>-content/uploads/2013/06/Amazon-</a:t>
            </a:r>
            <a:r>
              <a:rPr lang="en-US" sz="800" dirty="0" err="1"/>
              <a:t>warehouse.jpg</a:t>
            </a:r>
            <a:endParaRPr lang="en-US" sz="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2538" y="2509402"/>
            <a:ext cx="2357734" cy="176830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051415" y="4277703"/>
            <a:ext cx="22599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https://farm2.staticflickr.com/1313/556806349_e38a6a2668_b_d.jpg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8597" r="9487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6824" y="2509402"/>
            <a:ext cx="2801786" cy="167769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89444" y="4063472"/>
            <a:ext cx="37765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www.irobotweb.com</a:t>
            </a:r>
            <a:r>
              <a:rPr lang="en-US" sz="800" dirty="0"/>
              <a:t>/~/media/Images/iRobot/Robots/HRD/Roomba/600%20Series/Anatomy/irobot-roomba-600-sideview.jpg?h=397&amp;la=</a:t>
            </a:r>
            <a:r>
              <a:rPr lang="en-US" sz="800" dirty="0" err="1"/>
              <a:t>en&amp;w</a:t>
            </a:r>
            <a:r>
              <a:rPr lang="en-US" sz="800" dirty="0"/>
              <a:t>=663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349" y="4486156"/>
            <a:ext cx="3372787" cy="189855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68839" y="6421765"/>
            <a:ext cx="30973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/>
              <a:t>http://</a:t>
            </a:r>
            <a:r>
              <a:rPr lang="en-US" sz="800" dirty="0" err="1"/>
              <a:t>i.cbc.ca</a:t>
            </a:r>
            <a:r>
              <a:rPr lang="en-US" sz="800" dirty="0"/>
              <a:t>/1.2447541.1385989501!/</a:t>
            </a:r>
            <a:r>
              <a:rPr lang="en-US" sz="800" dirty="0" err="1"/>
              <a:t>fileImage</a:t>
            </a:r>
            <a:r>
              <a:rPr lang="en-US" sz="800" dirty="0"/>
              <a:t>/</a:t>
            </a:r>
            <a:r>
              <a:rPr lang="en-US" sz="800" dirty="0" err="1"/>
              <a:t>httpImage</a:t>
            </a:r>
            <a:r>
              <a:rPr lang="en-US" sz="800" dirty="0"/>
              <a:t>/</a:t>
            </a:r>
            <a:r>
              <a:rPr lang="en-US" sz="800" dirty="0" err="1"/>
              <a:t>image.jpg_gen</a:t>
            </a:r>
            <a:r>
              <a:rPr lang="en-US" sz="800" dirty="0"/>
              <a:t>/derivatives/16x9_620/amazon-</a:t>
            </a:r>
            <a:r>
              <a:rPr lang="en-US" sz="800" dirty="0" err="1"/>
              <a:t>drone.jpg</a:t>
            </a:r>
            <a:endParaRPr lang="en-US" sz="800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78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  <p:bldP spid="11" grpId="0"/>
      <p:bldP spid="13" grpId="0"/>
      <p:bldP spid="15" grpId="0"/>
      <p:bldP spid="17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Hasn’t indoor localization been done before? Why Harmonium?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28" y="2163653"/>
            <a:ext cx="5792859" cy="4571999"/>
          </a:xfrm>
        </p:spPr>
      </p:pic>
      <p:sp>
        <p:nvSpPr>
          <p:cNvPr id="5" name="Oval 4"/>
          <p:cNvSpPr/>
          <p:nvPr/>
        </p:nvSpPr>
        <p:spPr>
          <a:xfrm rot="20700000">
            <a:off x="31641" y="1652681"/>
            <a:ext cx="6723469" cy="320045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054731" y="2162688"/>
            <a:ext cx="426170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Harmonium prioritizes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Location quality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Tag Simplicity</a:t>
            </a:r>
          </a:p>
          <a:p>
            <a:endParaRPr lang="en-US" sz="2800" dirty="0"/>
          </a:p>
          <a:p>
            <a:r>
              <a:rPr lang="en-US" sz="2800" dirty="0" smtClean="0"/>
              <a:t>At the cost of anchor complexity</a:t>
            </a:r>
          </a:p>
          <a:p>
            <a:endParaRPr lang="en-US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86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So, how does Harmonium do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3750" y1="12235" x2="19643" y2="2372"/>
                        <a14:foregroundMark x1="20357" y1="43196" x2="20000" y2="97378"/>
                        <a14:foregroundMark x1="12857" y1="49064" x2="13750" y2="98876"/>
                        <a14:foregroundMark x1="30536" y1="48315" x2="31250" y2="98252"/>
                        <a14:foregroundMark x1="23750" y1="71411" x2="18571" y2="72285"/>
                        <a14:backgroundMark x1="45179" y1="66292" x2="64286" y2="37828"/>
                        <a14:backgroundMark x1="4286" y1="3620" x2="8036" y2="11236"/>
                        <a14:backgroundMark x1="4643" y1="93633" x2="4643" y2="671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4173" y="3151527"/>
            <a:ext cx="1192626" cy="1705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5781" y1="8713" x2="48906" y2="3762"/>
                        <a14:foregroundMark x1="92656" y1="92673" x2="81250" y2="72871"/>
                        <a14:foregroundMark x1="75000" y1="76634" x2="74375" y2="69505"/>
                        <a14:foregroundMark x1="29219" y1="75050" x2="25625" y2="78416"/>
                        <a14:foregroundMark x1="21250" y1="76832" x2="14063" y2="83762"/>
                        <a14:foregroundMark x1="21406" y1="88515" x2="15000" y2="74653"/>
                        <a14:foregroundMark x1="10625" y1="92673" x2="8438" y2="77624"/>
                        <a14:foregroundMark x1="45469" y1="90693" x2="45469" y2="83960"/>
                        <a14:foregroundMark x1="48281" y1="90099" x2="48281" y2="83762"/>
                        <a14:foregroundMark x1="46563" y1="31485" x2="46719" y2="25941"/>
                        <a14:foregroundMark x1="50938" y1="31287" x2="51406" y2="24554"/>
                        <a14:backgroundMark x1="48125" y1="396" x2="55469" y2="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5861" y="1691322"/>
            <a:ext cx="1724795" cy="13609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5781" y1="8713" x2="48906" y2="3762"/>
                        <a14:foregroundMark x1="92656" y1="92673" x2="81250" y2="72871"/>
                        <a14:foregroundMark x1="75000" y1="76634" x2="74375" y2="69505"/>
                        <a14:foregroundMark x1="29219" y1="75050" x2="25625" y2="78416"/>
                        <a14:foregroundMark x1="21250" y1="76832" x2="14063" y2="83762"/>
                        <a14:foregroundMark x1="21406" y1="88515" x2="15000" y2="74653"/>
                        <a14:foregroundMark x1="10625" y1="92673" x2="8438" y2="77624"/>
                        <a14:foregroundMark x1="45469" y1="90693" x2="45469" y2="83960"/>
                        <a14:foregroundMark x1="48281" y1="90099" x2="48281" y2="83762"/>
                        <a14:foregroundMark x1="46563" y1="31485" x2="46719" y2="25941"/>
                        <a14:foregroundMark x1="50938" y1="31287" x2="51406" y2="24554"/>
                        <a14:backgroundMark x1="48125" y1="396" x2="55469" y2="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167" y="4754287"/>
            <a:ext cx="1724795" cy="13609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5781" y1="8713" x2="48906" y2="3762"/>
                        <a14:foregroundMark x1="92656" y1="92673" x2="81250" y2="72871"/>
                        <a14:foregroundMark x1="75000" y1="76634" x2="74375" y2="69505"/>
                        <a14:foregroundMark x1="29219" y1="75050" x2="25625" y2="78416"/>
                        <a14:foregroundMark x1="21250" y1="76832" x2="14063" y2="83762"/>
                        <a14:foregroundMark x1="21406" y1="88515" x2="15000" y2="74653"/>
                        <a14:foregroundMark x1="10625" y1="92673" x2="8438" y2="77624"/>
                        <a14:foregroundMark x1="45469" y1="90693" x2="45469" y2="83960"/>
                        <a14:foregroundMark x1="48281" y1="90099" x2="48281" y2="83762"/>
                        <a14:foregroundMark x1="46563" y1="31485" x2="46719" y2="25941"/>
                        <a14:foregroundMark x1="50938" y1="31287" x2="51406" y2="24554"/>
                        <a14:backgroundMark x1="48125" y1="396" x2="55469" y2="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9618" y="4834088"/>
            <a:ext cx="1724795" cy="13609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5781" y1="8713" x2="48906" y2="3762"/>
                        <a14:foregroundMark x1="92656" y1="92673" x2="81250" y2="72871"/>
                        <a14:foregroundMark x1="75000" y1="76634" x2="74375" y2="69505"/>
                        <a14:foregroundMark x1="29219" y1="75050" x2="25625" y2="78416"/>
                        <a14:foregroundMark x1="21250" y1="76832" x2="14063" y2="83762"/>
                        <a14:foregroundMark x1="21406" y1="88515" x2="15000" y2="74653"/>
                        <a14:foregroundMark x1="10625" y1="92673" x2="8438" y2="77624"/>
                        <a14:foregroundMark x1="45469" y1="90693" x2="45469" y2="83960"/>
                        <a14:foregroundMark x1="48281" y1="90099" x2="48281" y2="83762"/>
                        <a14:foregroundMark x1="46563" y1="31485" x2="46719" y2="25941"/>
                        <a14:foregroundMark x1="50938" y1="31287" x2="51406" y2="24554"/>
                        <a14:backgroundMark x1="48125" y1="396" x2="55469" y2="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1872" y="2805344"/>
            <a:ext cx="1724795" cy="136097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926865" y="4205543"/>
            <a:ext cx="1567101" cy="998113"/>
          </a:xfrm>
          <a:prstGeom prst="straightConnector1">
            <a:avLst/>
          </a:prstGeom>
          <a:ln w="762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413679" y="2583732"/>
            <a:ext cx="2099256" cy="1419367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310486" y="4166315"/>
            <a:ext cx="1545627" cy="1189741"/>
          </a:xfrm>
          <a:prstGeom prst="straightConnector1">
            <a:avLst/>
          </a:prstGeom>
          <a:ln w="762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2986668" y="3508315"/>
            <a:ext cx="2572884" cy="494784"/>
          </a:xfrm>
          <a:prstGeom prst="straightConnector1">
            <a:avLst/>
          </a:prstGeom>
          <a:ln w="762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/>
          <p:cNvSpPr/>
          <p:nvPr/>
        </p:nvSpPr>
        <p:spPr>
          <a:xfrm rot="3428590">
            <a:off x="6681892" y="1569683"/>
            <a:ext cx="927279" cy="2413567"/>
          </a:xfrm>
          <a:prstGeom prst="leftBrace">
            <a:avLst>
              <a:gd name="adj1" fmla="val 37796"/>
              <a:gd name="adj2" fmla="val 50000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133830" y="1731141"/>
            <a:ext cx="8114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D?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0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Harmonium measures the</a:t>
            </a:r>
            <a:br>
              <a:rPr lang="en-US" dirty="0" smtClean="0"/>
            </a:br>
            <a:r>
              <a:rPr lang="en-US" dirty="0" smtClean="0"/>
              <a:t>Time Difference of Arrival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77754" y="6195059"/>
            <a:ext cx="3703725" cy="109717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Tag Send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3750" y1="12235" x2="19643" y2="2372"/>
                        <a14:foregroundMark x1="20357" y1="43196" x2="20000" y2="97378"/>
                        <a14:foregroundMark x1="12857" y1="49064" x2="13750" y2="98876"/>
                        <a14:foregroundMark x1="30536" y1="48315" x2="31250" y2="98252"/>
                        <a14:foregroundMark x1="23750" y1="71411" x2="18571" y2="72285"/>
                        <a14:backgroundMark x1="45179" y1="66292" x2="64286" y2="37828"/>
                        <a14:backgroundMark x1="4286" y1="3620" x2="8036" y2="11236"/>
                        <a14:backgroundMark x1="4643" y1="93633" x2="4643" y2="671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7024" y="3151527"/>
            <a:ext cx="1192626" cy="1705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5781" y1="8713" x2="48906" y2="3762"/>
                        <a14:foregroundMark x1="92656" y1="92673" x2="81250" y2="72871"/>
                        <a14:foregroundMark x1="75000" y1="76634" x2="74375" y2="69505"/>
                        <a14:foregroundMark x1="29219" y1="75050" x2="25625" y2="78416"/>
                        <a14:foregroundMark x1="21250" y1="76832" x2="14063" y2="83762"/>
                        <a14:foregroundMark x1="21406" y1="88515" x2="15000" y2="74653"/>
                        <a14:foregroundMark x1="10625" y1="92673" x2="8438" y2="77624"/>
                        <a14:foregroundMark x1="45469" y1="90693" x2="45469" y2="83960"/>
                        <a14:foregroundMark x1="48281" y1="90099" x2="48281" y2="83762"/>
                        <a14:foregroundMark x1="46563" y1="31485" x2="46719" y2="25941"/>
                        <a14:foregroundMark x1="50938" y1="31287" x2="51406" y2="24554"/>
                        <a14:backgroundMark x1="48125" y1="396" x2="55469" y2="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712" y="1691322"/>
            <a:ext cx="1724795" cy="13609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5781" y1="8713" x2="48906" y2="3762"/>
                        <a14:foregroundMark x1="92656" y1="92673" x2="81250" y2="72871"/>
                        <a14:foregroundMark x1="75000" y1="76634" x2="74375" y2="69505"/>
                        <a14:foregroundMark x1="29219" y1="75050" x2="25625" y2="78416"/>
                        <a14:foregroundMark x1="21250" y1="76832" x2="14063" y2="83762"/>
                        <a14:foregroundMark x1="21406" y1="88515" x2="15000" y2="74653"/>
                        <a14:foregroundMark x1="10625" y1="92673" x2="8438" y2="77624"/>
                        <a14:foregroundMark x1="45469" y1="90693" x2="45469" y2="83960"/>
                        <a14:foregroundMark x1="48281" y1="90099" x2="48281" y2="83762"/>
                        <a14:foregroundMark x1="46563" y1="31485" x2="46719" y2="25941"/>
                        <a14:foregroundMark x1="50938" y1="31287" x2="51406" y2="24554"/>
                        <a14:backgroundMark x1="48125" y1="396" x2="55469" y2="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2469" y="4834088"/>
            <a:ext cx="1724795" cy="1360971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2176530" y="2583732"/>
            <a:ext cx="2099256" cy="1419367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073337" y="4166315"/>
            <a:ext cx="1545627" cy="1189741"/>
          </a:xfrm>
          <a:prstGeom prst="straightConnector1">
            <a:avLst/>
          </a:prstGeom>
          <a:ln w="76200"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/>
          <p:cNvSpPr/>
          <p:nvPr/>
        </p:nvSpPr>
        <p:spPr>
          <a:xfrm rot="3428590">
            <a:off x="2444743" y="1569683"/>
            <a:ext cx="927279" cy="2413567"/>
          </a:xfrm>
          <a:prstGeom prst="leftBrace">
            <a:avLst>
              <a:gd name="adj1" fmla="val 37796"/>
              <a:gd name="adj2" fmla="val 50000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073337" y="1749419"/>
            <a:ext cx="8691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D1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16" name="Left Brace 15"/>
          <p:cNvSpPr/>
          <p:nvPr/>
        </p:nvSpPr>
        <p:spPr>
          <a:xfrm rot="18586755">
            <a:off x="2082408" y="4278549"/>
            <a:ext cx="710380" cy="1849011"/>
          </a:xfrm>
          <a:prstGeom prst="leftBrace">
            <a:avLst>
              <a:gd name="adj1" fmla="val 37796"/>
              <a:gd name="adj2" fmla="val 50000"/>
            </a:avLst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403021" y="5415959"/>
            <a:ext cx="8691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7030A0"/>
                </a:solidFill>
              </a:rPr>
              <a:t>D2</a:t>
            </a:r>
            <a:endParaRPr lang="en-US" sz="4000" dirty="0">
              <a:solidFill>
                <a:srgbClr val="7030A0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6812924" y="1983346"/>
            <a:ext cx="0" cy="15583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645499" y="3387144"/>
            <a:ext cx="367047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810776" y="4312442"/>
            <a:ext cx="0" cy="15583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643351" y="5716240"/>
            <a:ext cx="367047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491210" y="1691322"/>
            <a:ext cx="0" cy="455322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7491210" y="2371807"/>
            <a:ext cx="194900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504088" y="4857408"/>
            <a:ext cx="974502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465712" y="3820668"/>
            <a:ext cx="0" cy="242172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9440214" y="1677585"/>
            <a:ext cx="0" cy="239189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8478590" y="3935671"/>
            <a:ext cx="961624" cy="0"/>
          </a:xfrm>
          <a:prstGeom prst="straightConnector1">
            <a:avLst/>
          </a:prstGeom>
          <a:ln w="762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8828914" y="4083216"/>
            <a:ext cx="2245315" cy="783193"/>
          </a:xfrm>
          <a:prstGeom prst="round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00B050"/>
                </a:solidFill>
              </a:rPr>
              <a:t>D1 – D2</a:t>
            </a:r>
            <a:endParaRPr lang="en-US" sz="4000" b="1" dirty="0">
              <a:solidFill>
                <a:srgbClr val="00B050"/>
              </a:solidFill>
            </a:endParaRPr>
          </a:p>
        </p:txBody>
      </p:sp>
      <p:sp>
        <p:nvSpPr>
          <p:cNvPr id="43" name="Slide Number Placeholder 4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345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7" grpId="0" animBg="1"/>
    </p:bld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22099</TotalTime>
  <Words>1097</Words>
  <Application>Microsoft Macintosh PowerPoint</Application>
  <PresentationFormat>Widescreen</PresentationFormat>
  <Paragraphs>280</Paragraphs>
  <Slides>52</Slides>
  <Notes>12</Notes>
  <HiddenSlides>3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Calibri</vt:lpstr>
      <vt:lpstr>Century Schoolbook</vt:lpstr>
      <vt:lpstr>Wingdings</vt:lpstr>
      <vt:lpstr>Wingdings 2</vt:lpstr>
      <vt:lpstr>Arial</vt:lpstr>
      <vt:lpstr>View</vt:lpstr>
      <vt:lpstr>Harmonium:  Asymmetric, Bandstitched UWB for Fast, Accurate, and Robust Indoor Localization</vt:lpstr>
      <vt:lpstr>What is Harmonium?</vt:lpstr>
      <vt:lpstr>Harmonium tracks microquadrotors in real time with 14 cm accuracy</vt:lpstr>
      <vt:lpstr>How does Harmonium do it?</vt:lpstr>
      <vt:lpstr>What makes Harmonium different?</vt:lpstr>
      <vt:lpstr>Why Bother with Indoor Localization Anyway?</vt:lpstr>
      <vt:lpstr>Hasn’t indoor localization been done before? Why Harmonium?</vt:lpstr>
      <vt:lpstr>So, how does Harmonium do it?</vt:lpstr>
      <vt:lpstr>Harmonium measures the Time Difference of Arrival</vt:lpstr>
      <vt:lpstr>Multilateration: Time-Difference-of-Arrival to Location</vt:lpstr>
      <vt:lpstr>Multilateration: Time-of-Arrival to Location</vt:lpstr>
      <vt:lpstr>In the real world, it is hard to accurately measure these distances</vt:lpstr>
      <vt:lpstr>IPSN’15 Microsoft Indoor Localization Competition: A strong indicator of localization performance</vt:lpstr>
      <vt:lpstr>The majority of indoor localization systems use RF</vt:lpstr>
      <vt:lpstr>And the best RF-based systems use Ultra-Wideband (UWB)</vt:lpstr>
      <vt:lpstr>What is Ultra-Wideband?</vt:lpstr>
      <vt:lpstr>Why does ultra-wideband give better range estimates?</vt:lpstr>
      <vt:lpstr>Why does ultra-wideband give better range estimates?</vt:lpstr>
      <vt:lpstr>If we want to use UWB today, what’s available?</vt:lpstr>
      <vt:lpstr>What if we want to build our own UWB transmitter?</vt:lpstr>
      <vt:lpstr>Harmonium: The Architecture</vt:lpstr>
      <vt:lpstr>Harmonium: The Tag</vt:lpstr>
      <vt:lpstr>Harmonium: The Tag</vt:lpstr>
      <vt:lpstr>Harmonium: The Tag</vt:lpstr>
      <vt:lpstr>Harmonium: The Tag</vt:lpstr>
      <vt:lpstr>Harmonium: The Tag</vt:lpstr>
      <vt:lpstr>Harmonium: The Tag</vt:lpstr>
      <vt:lpstr>Harmonium Tag: The Need for Filtering</vt:lpstr>
      <vt:lpstr>Harmonium Tag: The Need for Filtering</vt:lpstr>
      <vt:lpstr>Harmonium Tag: The Need for Filtering</vt:lpstr>
      <vt:lpstr>Harmonium Tag: The Need for Filtering</vt:lpstr>
      <vt:lpstr>How to measure the time of arrival of pulses from the tag?</vt:lpstr>
      <vt:lpstr>Commercial UWB receivers expect standard packets and modulation</vt:lpstr>
      <vt:lpstr>UWB receivers from research are too expensive, noisy, or niche</vt:lpstr>
      <vt:lpstr>In the real-world, UWB is not alone</vt:lpstr>
      <vt:lpstr>Harmonium: UWB Reception with Narrowband Radios</vt:lpstr>
      <vt:lpstr>Harmonium: UWB Reception with Narrowband Radios</vt:lpstr>
      <vt:lpstr>Harmonium: UWB Reception with Narrowband Radios</vt:lpstr>
      <vt:lpstr>Harmonium: UWB Reception with Narrowband Radios</vt:lpstr>
      <vt:lpstr>Harmonium: UWB Reception with Narrowband Radios</vt:lpstr>
      <vt:lpstr>Harmonium: UWB Reception with Narrowband Radios</vt:lpstr>
      <vt:lpstr>Harmonium reconstructing UWB signals in the real world</vt:lpstr>
      <vt:lpstr>Time-Domain Representation to Time-of-Arrival</vt:lpstr>
      <vt:lpstr>How well does Harmonium actually work?</vt:lpstr>
      <vt:lpstr>Experimental Evaluation #1: Stationary Accuracy</vt:lpstr>
      <vt:lpstr>Commercial UWB receivers fail in the presence of narrowband interferers</vt:lpstr>
      <vt:lpstr>Harmonium still able to achieve accurate location estimates in the presence of narrowband interference</vt:lpstr>
      <vt:lpstr>Experimental Evaluation #2: Tracking Micro-Quadrotors</vt:lpstr>
      <vt:lpstr>Future Extensions</vt:lpstr>
      <vt:lpstr>Conclusions</vt:lpstr>
      <vt:lpstr>Backup Slides</vt:lpstr>
      <vt:lpstr>The Disadvantages of UWB Reception with Narrowband Receivers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Harmonium:  Asymmetric, Bandstitched UWB for Fast, Accurate, and Robust Indoor Localization</dc:title>
  <dc:creator>Benjamin Kempke</dc:creator>
  <cp:lastModifiedBy>Benjamin Kempke</cp:lastModifiedBy>
  <cp:revision>149</cp:revision>
  <cp:lastPrinted>2016-03-29T03:26:17Z</cp:lastPrinted>
  <dcterms:created xsi:type="dcterms:W3CDTF">2016-03-20T02:27:14Z</dcterms:created>
  <dcterms:modified xsi:type="dcterms:W3CDTF">2016-04-12T10:43:44Z</dcterms:modified>
</cp:coreProperties>
</file>